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8" r:id="rId2"/>
    <p:sldId id="265" r:id="rId3"/>
    <p:sldId id="259" r:id="rId4"/>
    <p:sldId id="260" r:id="rId5"/>
    <p:sldId id="266" r:id="rId6"/>
    <p:sldId id="261" r:id="rId7"/>
    <p:sldId id="262" r:id="rId8"/>
    <p:sldId id="263" r:id="rId9"/>
    <p:sldId id="267" r:id="rId10"/>
    <p:sldId id="264"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3" autoAdjust="0"/>
    <p:restoredTop sz="94660"/>
  </p:normalViewPr>
  <p:slideViewPr>
    <p:cSldViewPr snapToGrid="0">
      <p:cViewPr varScale="1">
        <p:scale>
          <a:sx n="83" d="100"/>
          <a:sy n="83" d="100"/>
        </p:scale>
        <p:origin x="1267"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D041A6-6887-42D0-87C9-E5D3E1DC8494}" type="datetimeFigureOut">
              <a:rPr lang="en-US" smtClean="0"/>
              <a:t>3/26/2019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242155-D164-4E84-AB17-5992D5EDF69F}" type="slidenum">
              <a:rPr lang="en-US" smtClean="0"/>
              <a:t>‹#›</a:t>
            </a:fld>
            <a:endParaRPr lang="en-US"/>
          </a:p>
        </p:txBody>
      </p:sp>
    </p:spTree>
    <p:extLst>
      <p:ext uri="{BB962C8B-B14F-4D97-AF65-F5344CB8AC3E}">
        <p14:creationId xmlns:p14="http://schemas.microsoft.com/office/powerpoint/2010/main" val="315102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E12A1270-D001-40B1-851F-33FC20684C43}"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pPr eaLnBrk="1" hangingPunct="1">
              <a:buFontTx/>
              <a:buChar char="•"/>
            </a:pPr>
            <a:endParaRPr lang="en-CA" dirty="0"/>
          </a:p>
        </p:txBody>
      </p:sp>
    </p:spTree>
    <p:extLst>
      <p:ext uri="{BB962C8B-B14F-4D97-AF65-F5344CB8AC3E}">
        <p14:creationId xmlns:p14="http://schemas.microsoft.com/office/powerpoint/2010/main" val="617398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CA" dirty="0"/>
              <a:t>During</a:t>
            </a:r>
            <a:r>
              <a:rPr lang="en-CA" baseline="0" dirty="0"/>
              <a:t> the last SOLO reporting period (2008-2013):</a:t>
            </a:r>
          </a:p>
          <a:p>
            <a:r>
              <a:rPr lang="en-CA" dirty="0"/>
              <a:t>1.1 the</a:t>
            </a:r>
            <a:r>
              <a:rPr lang="en-CA" baseline="0" dirty="0"/>
              <a:t> results are mixed – the indicators are being met for some species (walleye, largemouth bass, sunfish) but not for others (</a:t>
            </a:r>
            <a:r>
              <a:rPr lang="en-CA" baseline="0" dirty="0" err="1"/>
              <a:t>eg</a:t>
            </a:r>
            <a:r>
              <a:rPr lang="en-CA" baseline="0" dirty="0"/>
              <a:t> pike)</a:t>
            </a:r>
          </a:p>
          <a:p>
            <a:r>
              <a:rPr lang="en-CA" baseline="0" dirty="0"/>
              <a:t>1.2 the current status is well-below the indicator but progress is being made on the long-term restoration indicators</a:t>
            </a:r>
          </a:p>
          <a:p>
            <a:pPr marL="0" marR="0" indent="0" algn="l" defTabSz="914400" rtl="0" eaLnBrk="0" fontAlgn="base" latinLnBrk="0" hangingPunct="0">
              <a:lnSpc>
                <a:spcPct val="100000"/>
              </a:lnSpc>
              <a:spcBef>
                <a:spcPct val="30000"/>
              </a:spcBef>
              <a:spcAft>
                <a:spcPct val="0"/>
              </a:spcAft>
              <a:buClrTx/>
              <a:buSzTx/>
              <a:buFontTx/>
              <a:buNone/>
              <a:tabLst/>
              <a:defRPr/>
            </a:pPr>
            <a:r>
              <a:rPr lang="en-CA" baseline="0" dirty="0"/>
              <a:t>1.3 the current status is well-below the indicator but as of 2014 there were improvements in the long-term restoration indicator of increasing numbers coming up the ladder (the 2016 update will show that this trend has not continued)</a:t>
            </a:r>
          </a:p>
          <a:p>
            <a:pPr marL="0" marR="0" indent="0" algn="l" defTabSz="914400" rtl="0" eaLnBrk="0" fontAlgn="base" latinLnBrk="0" hangingPunct="0">
              <a:lnSpc>
                <a:spcPct val="100000"/>
              </a:lnSpc>
              <a:spcBef>
                <a:spcPct val="30000"/>
              </a:spcBef>
              <a:spcAft>
                <a:spcPct val="0"/>
              </a:spcAft>
              <a:buClrTx/>
              <a:buSzTx/>
              <a:buFontTx/>
              <a:buNone/>
              <a:tabLst/>
              <a:defRPr/>
            </a:pPr>
            <a:r>
              <a:rPr lang="en-CA" baseline="0" dirty="0"/>
              <a:t>1.4 </a:t>
            </a:r>
            <a:r>
              <a:rPr lang="en-CA" dirty="0"/>
              <a:t>the</a:t>
            </a:r>
            <a:r>
              <a:rPr lang="en-CA" baseline="0" dirty="0"/>
              <a:t> results are mixed – species richness and diversity indicators are being maintained in the Bay of Quinte and some other sheltered embayments – however </a:t>
            </a:r>
            <a:r>
              <a:rPr lang="en-CA" baseline="0" dirty="0" err="1"/>
              <a:t>Dreissenids</a:t>
            </a:r>
            <a:r>
              <a:rPr lang="en-CA" baseline="0" dirty="0"/>
              <a:t> and Round Goby have reset the benchmark for this FCO in the open coastal nearshore areas</a:t>
            </a:r>
          </a:p>
          <a:p>
            <a:endParaRPr lang="en-CA" dirty="0"/>
          </a:p>
        </p:txBody>
      </p:sp>
      <p:sp>
        <p:nvSpPr>
          <p:cNvPr id="4" name="Slide Number Placeholder 3"/>
          <p:cNvSpPr>
            <a:spLocks noGrp="1"/>
          </p:cNvSpPr>
          <p:nvPr>
            <p:ph type="sldNum" sz="quarter" idx="10"/>
          </p:nvPr>
        </p:nvSpPr>
        <p:spPr/>
        <p:txBody>
          <a:bodyPr/>
          <a:lstStyle/>
          <a:p>
            <a:pPr>
              <a:defRPr/>
            </a:pPr>
            <a:fld id="{95994C10-BE93-4A39-8EE0-9537F729B871}" type="slidenum">
              <a:rPr lang="en-US" smtClean="0"/>
              <a:pPr>
                <a:defRPr/>
              </a:pPr>
              <a:t>3</a:t>
            </a:fld>
            <a:endParaRPr lang="en-US" dirty="0"/>
          </a:p>
        </p:txBody>
      </p:sp>
    </p:spTree>
    <p:extLst>
      <p:ext uri="{BB962C8B-B14F-4D97-AF65-F5344CB8AC3E}">
        <p14:creationId xmlns:p14="http://schemas.microsoft.com/office/powerpoint/2010/main" val="29272426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E12A1270-D001-40B1-851F-33FC20684C43}" type="slidenum">
              <a:rPr lang="en-US" smtClean="0"/>
              <a:pPr/>
              <a:t>4</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pPr eaLnBrk="1" hangingPunct="1">
              <a:buFontTx/>
              <a:buChar char="•"/>
            </a:pPr>
            <a:endParaRPr lang="en-CA" dirty="0"/>
          </a:p>
        </p:txBody>
      </p:sp>
    </p:spTree>
    <p:extLst>
      <p:ext uri="{BB962C8B-B14F-4D97-AF65-F5344CB8AC3E}">
        <p14:creationId xmlns:p14="http://schemas.microsoft.com/office/powerpoint/2010/main" val="3040594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During</a:t>
            </a:r>
            <a:r>
              <a:rPr lang="en-CA" baseline="0" dirty="0"/>
              <a:t> the last SOLO reporting period (2008-2013):</a:t>
            </a:r>
          </a:p>
          <a:p>
            <a:pPr marL="171450" indent="-171450">
              <a:buFont typeface="Arial" panose="020B0604020202020204" pitchFamily="34" charset="0"/>
              <a:buChar char="•"/>
            </a:pPr>
            <a:r>
              <a:rPr lang="en-CA" baseline="0" dirty="0"/>
              <a:t>2.1 The indicators of the chinook salmon fishery were being met</a:t>
            </a:r>
          </a:p>
          <a:p>
            <a:pPr marL="171450" indent="-171450">
              <a:buFont typeface="Arial" panose="020B0604020202020204" pitchFamily="34" charset="0"/>
              <a:buChar char="•"/>
            </a:pPr>
            <a:r>
              <a:rPr lang="en-CA" dirty="0"/>
              <a:t>2.2 some</a:t>
            </a:r>
            <a:r>
              <a:rPr lang="en-CA" baseline="0" dirty="0"/>
              <a:t> of the indicators of Atlantic Salmon restoration were being met while the indicator of adult </a:t>
            </a:r>
            <a:r>
              <a:rPr lang="en-CA" baseline="0" dirty="0" err="1"/>
              <a:t>salomon</a:t>
            </a:r>
            <a:r>
              <a:rPr lang="en-CA" baseline="0" dirty="0"/>
              <a:t> abundance were not being met</a:t>
            </a:r>
          </a:p>
          <a:p>
            <a:pPr marL="171450" indent="-171450">
              <a:buFont typeface="Arial" panose="020B0604020202020204" pitchFamily="34" charset="0"/>
              <a:buChar char="•"/>
            </a:pPr>
            <a:r>
              <a:rPr lang="en-CA" baseline="0" dirty="0"/>
              <a:t>2.3 the indicator of prey fish diversity was not being met and was </a:t>
            </a:r>
            <a:r>
              <a:rPr lang="en-CA" baseline="0" dirty="0" err="1"/>
              <a:t>worstening</a:t>
            </a:r>
            <a:endParaRPr lang="en-CA" baseline="0" dirty="0"/>
          </a:p>
          <a:p>
            <a:pPr marL="0" indent="0">
              <a:buFont typeface="Arial" panose="020B0604020202020204" pitchFamily="34" charset="0"/>
              <a:buNone/>
            </a:pPr>
            <a:endParaRPr lang="en-CA" dirty="0"/>
          </a:p>
        </p:txBody>
      </p:sp>
      <p:sp>
        <p:nvSpPr>
          <p:cNvPr id="4" name="Slide Number Placeholder 3"/>
          <p:cNvSpPr>
            <a:spLocks noGrp="1"/>
          </p:cNvSpPr>
          <p:nvPr>
            <p:ph type="sldNum" sz="quarter" idx="10"/>
          </p:nvPr>
        </p:nvSpPr>
        <p:spPr/>
        <p:txBody>
          <a:bodyPr/>
          <a:lstStyle/>
          <a:p>
            <a:pPr>
              <a:defRPr/>
            </a:pPr>
            <a:fld id="{95994C10-BE93-4A39-8EE0-9537F729B871}" type="slidenum">
              <a:rPr lang="en-US" smtClean="0"/>
              <a:pPr>
                <a:defRPr/>
              </a:pPr>
              <a:t>6</a:t>
            </a:fld>
            <a:endParaRPr lang="en-US" dirty="0"/>
          </a:p>
        </p:txBody>
      </p:sp>
    </p:spTree>
    <p:extLst>
      <p:ext uri="{BB962C8B-B14F-4D97-AF65-F5344CB8AC3E}">
        <p14:creationId xmlns:p14="http://schemas.microsoft.com/office/powerpoint/2010/main" val="3452469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2.4 the predator /</a:t>
            </a:r>
            <a:r>
              <a:rPr lang="en-CA" baseline="0" dirty="0"/>
              <a:t> prey balance was being maintained</a:t>
            </a:r>
          </a:p>
          <a:p>
            <a:r>
              <a:rPr lang="en-CA" baseline="0" dirty="0"/>
              <a:t>2.5 in 2014 the rainbow trout fishery indicators were being met (as you will see in the upcoming presentations there is increasing concern about the status of this indicator and that for 2.4)</a:t>
            </a:r>
          </a:p>
          <a:p>
            <a:r>
              <a:rPr lang="en-CA" baseline="0" dirty="0"/>
              <a:t>2.6 in 2014 the fisheries for brown trout and </a:t>
            </a:r>
            <a:r>
              <a:rPr lang="en-CA" baseline="0" dirty="0" err="1"/>
              <a:t>coho</a:t>
            </a:r>
            <a:r>
              <a:rPr lang="en-CA" baseline="0" dirty="0"/>
              <a:t> salmon were good in some locations – but in 2016 in NY waters the fisheries declined - unclear in Canadian waters</a:t>
            </a:r>
            <a:endParaRPr lang="en-CA" dirty="0"/>
          </a:p>
        </p:txBody>
      </p:sp>
      <p:sp>
        <p:nvSpPr>
          <p:cNvPr id="4" name="Slide Number Placeholder 3"/>
          <p:cNvSpPr>
            <a:spLocks noGrp="1"/>
          </p:cNvSpPr>
          <p:nvPr>
            <p:ph type="sldNum" sz="quarter" idx="10"/>
          </p:nvPr>
        </p:nvSpPr>
        <p:spPr/>
        <p:txBody>
          <a:bodyPr/>
          <a:lstStyle/>
          <a:p>
            <a:pPr>
              <a:defRPr/>
            </a:pPr>
            <a:fld id="{95994C10-BE93-4A39-8EE0-9537F729B871}" type="slidenum">
              <a:rPr lang="en-US" smtClean="0"/>
              <a:pPr>
                <a:defRPr/>
              </a:pPr>
              <a:t>7</a:t>
            </a:fld>
            <a:endParaRPr lang="en-US" dirty="0"/>
          </a:p>
        </p:txBody>
      </p:sp>
    </p:spTree>
    <p:extLst>
      <p:ext uri="{BB962C8B-B14F-4D97-AF65-F5344CB8AC3E}">
        <p14:creationId xmlns:p14="http://schemas.microsoft.com/office/powerpoint/2010/main" val="6738363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E12A1270-D001-40B1-851F-33FC20684C43}" type="slidenum">
              <a:rPr lang="en-US" smtClean="0"/>
              <a:pPr/>
              <a:t>8</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pPr eaLnBrk="1" hangingPunct="1">
              <a:buFontTx/>
              <a:buChar char="•"/>
            </a:pPr>
            <a:endParaRPr lang="en-CA" dirty="0"/>
          </a:p>
        </p:txBody>
      </p:sp>
    </p:spTree>
    <p:extLst>
      <p:ext uri="{BB962C8B-B14F-4D97-AF65-F5344CB8AC3E}">
        <p14:creationId xmlns:p14="http://schemas.microsoft.com/office/powerpoint/2010/main" val="1021387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CA" dirty="0"/>
              <a:t>During</a:t>
            </a:r>
            <a:r>
              <a:rPr lang="en-CA" baseline="0" dirty="0"/>
              <a:t> the last SOLO reporting period (2008-2013):</a:t>
            </a:r>
          </a:p>
          <a:p>
            <a:pPr marL="171450" indent="-171450">
              <a:buFont typeface="Arial" panose="020B0604020202020204" pitchFamily="34" charset="0"/>
              <a:buChar char="•"/>
            </a:pPr>
            <a:r>
              <a:rPr lang="en-CA" dirty="0"/>
              <a:t>3.1 some positive indicators</a:t>
            </a:r>
            <a:r>
              <a:rPr lang="en-CA" baseline="0" dirty="0"/>
              <a:t> were observed for Lake trout </a:t>
            </a:r>
            <a:r>
              <a:rPr lang="en-CA" baseline="0" dirty="0" err="1"/>
              <a:t>resortation</a:t>
            </a:r>
            <a:r>
              <a:rPr lang="en-CA" baseline="0" dirty="0"/>
              <a:t> however there was not a self-sustaining population</a:t>
            </a:r>
          </a:p>
          <a:p>
            <a:pPr marL="171450" indent="-171450">
              <a:buFont typeface="Arial" panose="020B0604020202020204" pitchFamily="34" charset="0"/>
              <a:buChar char="•"/>
            </a:pPr>
            <a:r>
              <a:rPr lang="en-CA" baseline="0" dirty="0"/>
              <a:t>3.2 whitefish populations had declined and there was very little sign of natural reproduction</a:t>
            </a:r>
          </a:p>
          <a:p>
            <a:pPr marL="171450" indent="-171450">
              <a:buFont typeface="Arial" panose="020B0604020202020204" pitchFamily="34" charset="0"/>
              <a:buChar char="•"/>
            </a:pPr>
            <a:r>
              <a:rPr lang="en-CA" baseline="0" dirty="0"/>
              <a:t>3.3 it was too early to expect any results of </a:t>
            </a:r>
            <a:r>
              <a:rPr lang="en-CA" baseline="0" dirty="0" err="1"/>
              <a:t>deepwater</a:t>
            </a:r>
            <a:r>
              <a:rPr lang="en-CA" baseline="0" dirty="0"/>
              <a:t> cisco restoration efforts (will get update) the numbers of slimy was stable and the abundance of </a:t>
            </a:r>
            <a:r>
              <a:rPr lang="en-CA" baseline="0" dirty="0" err="1"/>
              <a:t>deepwater</a:t>
            </a:r>
            <a:r>
              <a:rPr lang="en-CA" baseline="0" dirty="0"/>
              <a:t> sculpins was increasing</a:t>
            </a:r>
          </a:p>
          <a:p>
            <a:pPr marL="171450" indent="-171450">
              <a:buFont typeface="Arial" panose="020B0604020202020204" pitchFamily="34" charset="0"/>
              <a:buChar char="•"/>
            </a:pPr>
            <a:r>
              <a:rPr lang="en-CA" baseline="0" dirty="0"/>
              <a:t>3.4 indicators of success of sea lamprey control were positive </a:t>
            </a:r>
            <a:endParaRPr lang="en-CA" dirty="0"/>
          </a:p>
        </p:txBody>
      </p:sp>
      <p:sp>
        <p:nvSpPr>
          <p:cNvPr id="4" name="Slide Number Placeholder 3"/>
          <p:cNvSpPr>
            <a:spLocks noGrp="1"/>
          </p:cNvSpPr>
          <p:nvPr>
            <p:ph type="sldNum" sz="quarter" idx="10"/>
          </p:nvPr>
        </p:nvSpPr>
        <p:spPr/>
        <p:txBody>
          <a:bodyPr/>
          <a:lstStyle/>
          <a:p>
            <a:pPr>
              <a:defRPr/>
            </a:pPr>
            <a:fld id="{95994C10-BE93-4A39-8EE0-9537F729B871}" type="slidenum">
              <a:rPr lang="en-US" smtClean="0"/>
              <a:pPr>
                <a:defRPr/>
              </a:pPr>
              <a:t>10</a:t>
            </a:fld>
            <a:endParaRPr lang="en-US" dirty="0"/>
          </a:p>
        </p:txBody>
      </p:sp>
    </p:spTree>
    <p:extLst>
      <p:ext uri="{BB962C8B-B14F-4D97-AF65-F5344CB8AC3E}">
        <p14:creationId xmlns:p14="http://schemas.microsoft.com/office/powerpoint/2010/main" val="1543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889C465-F839-46BB-92D8-76D819669017}" type="datetimeFigureOut">
              <a:rPr lang="en-US" smtClean="0"/>
              <a:t>3/26/2019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F82E38-F6B8-49C2-9ECD-FDF8F8B98B0B}" type="slidenum">
              <a:rPr lang="en-US" smtClean="0"/>
              <a:t>‹#›</a:t>
            </a:fld>
            <a:endParaRPr lang="en-US"/>
          </a:p>
        </p:txBody>
      </p:sp>
    </p:spTree>
    <p:extLst>
      <p:ext uri="{BB962C8B-B14F-4D97-AF65-F5344CB8AC3E}">
        <p14:creationId xmlns:p14="http://schemas.microsoft.com/office/powerpoint/2010/main" val="1258760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89C465-F839-46BB-92D8-76D819669017}" type="datetimeFigureOut">
              <a:rPr lang="en-US" smtClean="0"/>
              <a:t>3/26/2019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F82E38-F6B8-49C2-9ECD-FDF8F8B98B0B}" type="slidenum">
              <a:rPr lang="en-US" smtClean="0"/>
              <a:t>‹#›</a:t>
            </a:fld>
            <a:endParaRPr lang="en-US"/>
          </a:p>
        </p:txBody>
      </p:sp>
    </p:spTree>
    <p:extLst>
      <p:ext uri="{BB962C8B-B14F-4D97-AF65-F5344CB8AC3E}">
        <p14:creationId xmlns:p14="http://schemas.microsoft.com/office/powerpoint/2010/main" val="4164937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89C465-F839-46BB-92D8-76D819669017}" type="datetimeFigureOut">
              <a:rPr lang="en-US" smtClean="0"/>
              <a:t>3/26/2019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F82E38-F6B8-49C2-9ECD-FDF8F8B98B0B}" type="slidenum">
              <a:rPr lang="en-US" smtClean="0"/>
              <a:t>‹#›</a:t>
            </a:fld>
            <a:endParaRPr lang="en-US"/>
          </a:p>
        </p:txBody>
      </p:sp>
    </p:spTree>
    <p:extLst>
      <p:ext uri="{BB962C8B-B14F-4D97-AF65-F5344CB8AC3E}">
        <p14:creationId xmlns:p14="http://schemas.microsoft.com/office/powerpoint/2010/main" val="206755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89C465-F839-46BB-92D8-76D819669017}" type="datetimeFigureOut">
              <a:rPr lang="en-US" smtClean="0"/>
              <a:t>3/26/2019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F82E38-F6B8-49C2-9ECD-FDF8F8B98B0B}" type="slidenum">
              <a:rPr lang="en-US" smtClean="0"/>
              <a:t>‹#›</a:t>
            </a:fld>
            <a:endParaRPr lang="en-US"/>
          </a:p>
        </p:txBody>
      </p:sp>
    </p:spTree>
    <p:extLst>
      <p:ext uri="{BB962C8B-B14F-4D97-AF65-F5344CB8AC3E}">
        <p14:creationId xmlns:p14="http://schemas.microsoft.com/office/powerpoint/2010/main" val="1713779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889C465-F839-46BB-92D8-76D819669017}" type="datetimeFigureOut">
              <a:rPr lang="en-US" smtClean="0"/>
              <a:t>3/26/2019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F82E38-F6B8-49C2-9ECD-FDF8F8B98B0B}" type="slidenum">
              <a:rPr lang="en-US" smtClean="0"/>
              <a:t>‹#›</a:t>
            </a:fld>
            <a:endParaRPr lang="en-US"/>
          </a:p>
        </p:txBody>
      </p:sp>
    </p:spTree>
    <p:extLst>
      <p:ext uri="{BB962C8B-B14F-4D97-AF65-F5344CB8AC3E}">
        <p14:creationId xmlns:p14="http://schemas.microsoft.com/office/powerpoint/2010/main" val="3951832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889C465-F839-46BB-92D8-76D819669017}" type="datetimeFigureOut">
              <a:rPr lang="en-US" smtClean="0"/>
              <a:t>3/26/2019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F82E38-F6B8-49C2-9ECD-FDF8F8B98B0B}" type="slidenum">
              <a:rPr lang="en-US" smtClean="0"/>
              <a:t>‹#›</a:t>
            </a:fld>
            <a:endParaRPr lang="en-US"/>
          </a:p>
        </p:txBody>
      </p:sp>
    </p:spTree>
    <p:extLst>
      <p:ext uri="{BB962C8B-B14F-4D97-AF65-F5344CB8AC3E}">
        <p14:creationId xmlns:p14="http://schemas.microsoft.com/office/powerpoint/2010/main" val="4083652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889C465-F839-46BB-92D8-76D819669017}" type="datetimeFigureOut">
              <a:rPr lang="en-US" smtClean="0"/>
              <a:t>3/26/2019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F82E38-F6B8-49C2-9ECD-FDF8F8B98B0B}" type="slidenum">
              <a:rPr lang="en-US" smtClean="0"/>
              <a:t>‹#›</a:t>
            </a:fld>
            <a:endParaRPr lang="en-US"/>
          </a:p>
        </p:txBody>
      </p:sp>
    </p:spTree>
    <p:extLst>
      <p:ext uri="{BB962C8B-B14F-4D97-AF65-F5344CB8AC3E}">
        <p14:creationId xmlns:p14="http://schemas.microsoft.com/office/powerpoint/2010/main" val="2965207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889C465-F839-46BB-92D8-76D819669017}" type="datetimeFigureOut">
              <a:rPr lang="en-US" smtClean="0"/>
              <a:t>3/26/2019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F82E38-F6B8-49C2-9ECD-FDF8F8B98B0B}" type="slidenum">
              <a:rPr lang="en-US" smtClean="0"/>
              <a:t>‹#›</a:t>
            </a:fld>
            <a:endParaRPr lang="en-US"/>
          </a:p>
        </p:txBody>
      </p:sp>
    </p:spTree>
    <p:extLst>
      <p:ext uri="{BB962C8B-B14F-4D97-AF65-F5344CB8AC3E}">
        <p14:creationId xmlns:p14="http://schemas.microsoft.com/office/powerpoint/2010/main" val="3156218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89C465-F839-46BB-92D8-76D819669017}" type="datetimeFigureOut">
              <a:rPr lang="en-US" smtClean="0"/>
              <a:t>3/26/2019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F82E38-F6B8-49C2-9ECD-FDF8F8B98B0B}" type="slidenum">
              <a:rPr lang="en-US" smtClean="0"/>
              <a:t>‹#›</a:t>
            </a:fld>
            <a:endParaRPr lang="en-US"/>
          </a:p>
        </p:txBody>
      </p:sp>
    </p:spTree>
    <p:extLst>
      <p:ext uri="{BB962C8B-B14F-4D97-AF65-F5344CB8AC3E}">
        <p14:creationId xmlns:p14="http://schemas.microsoft.com/office/powerpoint/2010/main" val="2346258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889C465-F839-46BB-92D8-76D819669017}" type="datetimeFigureOut">
              <a:rPr lang="en-US" smtClean="0"/>
              <a:t>3/26/2019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F82E38-F6B8-49C2-9ECD-FDF8F8B98B0B}" type="slidenum">
              <a:rPr lang="en-US" smtClean="0"/>
              <a:t>‹#›</a:t>
            </a:fld>
            <a:endParaRPr lang="en-US"/>
          </a:p>
        </p:txBody>
      </p:sp>
    </p:spTree>
    <p:extLst>
      <p:ext uri="{BB962C8B-B14F-4D97-AF65-F5344CB8AC3E}">
        <p14:creationId xmlns:p14="http://schemas.microsoft.com/office/powerpoint/2010/main" val="3150848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889C465-F839-46BB-92D8-76D819669017}" type="datetimeFigureOut">
              <a:rPr lang="en-US" smtClean="0"/>
              <a:t>3/26/2019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F82E38-F6B8-49C2-9ECD-FDF8F8B98B0B}" type="slidenum">
              <a:rPr lang="en-US" smtClean="0"/>
              <a:t>‹#›</a:t>
            </a:fld>
            <a:endParaRPr lang="en-US"/>
          </a:p>
        </p:txBody>
      </p:sp>
    </p:spTree>
    <p:extLst>
      <p:ext uri="{BB962C8B-B14F-4D97-AF65-F5344CB8AC3E}">
        <p14:creationId xmlns:p14="http://schemas.microsoft.com/office/powerpoint/2010/main" val="2108940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89C465-F839-46BB-92D8-76D819669017}" type="datetimeFigureOut">
              <a:rPr lang="en-US" smtClean="0"/>
              <a:t>3/26/2019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F82E38-F6B8-49C2-9ECD-FDF8F8B98B0B}" type="slidenum">
              <a:rPr lang="en-US" smtClean="0"/>
              <a:t>‹#›</a:t>
            </a:fld>
            <a:endParaRPr lang="en-US"/>
          </a:p>
        </p:txBody>
      </p:sp>
    </p:spTree>
    <p:extLst>
      <p:ext uri="{BB962C8B-B14F-4D97-AF65-F5344CB8AC3E}">
        <p14:creationId xmlns:p14="http://schemas.microsoft.com/office/powerpoint/2010/main" val="4685316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jpeg"/><Relationship Id="rId3" Type="http://schemas.openxmlformats.org/officeDocument/2006/relationships/image" Target="../media/image1.jpeg"/><Relationship Id="rId7" Type="http://schemas.openxmlformats.org/officeDocument/2006/relationships/image" Target="../media/image5.jpe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jpeg"/><Relationship Id="rId5" Type="http://schemas.openxmlformats.org/officeDocument/2006/relationships/image" Target="../media/image3.jpeg"/><Relationship Id="rId15" Type="http://schemas.openxmlformats.org/officeDocument/2006/relationships/image" Target="../media/image13.jpeg"/><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jpeg"/><Relationship Id="rId14" Type="http://schemas.openxmlformats.org/officeDocument/2006/relationships/image" Target="../media/image1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9.jpeg"/><Relationship Id="rId3" Type="http://schemas.openxmlformats.org/officeDocument/2006/relationships/image" Target="../media/image14.jpeg"/><Relationship Id="rId7" Type="http://schemas.openxmlformats.org/officeDocument/2006/relationships/image" Target="../media/image18.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7.jpeg"/><Relationship Id="rId5" Type="http://schemas.openxmlformats.org/officeDocument/2006/relationships/image" Target="../media/image16.jpeg"/><Relationship Id="rId4" Type="http://schemas.openxmlformats.org/officeDocument/2006/relationships/image" Target="../media/image15.jpeg"/><Relationship Id="rId9" Type="http://schemas.openxmlformats.org/officeDocument/2006/relationships/image" Target="../media/image20.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1.jpeg"/><Relationship Id="rId7" Type="http://schemas.openxmlformats.org/officeDocument/2006/relationships/image" Target="../media/image25.jpe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4.jpeg"/><Relationship Id="rId5" Type="http://schemas.openxmlformats.org/officeDocument/2006/relationships/image" Target="../media/image23.jpeg"/><Relationship Id="rId4" Type="http://schemas.openxmlformats.org/officeDocument/2006/relationships/image" Target="../media/image2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677313" y="259628"/>
            <a:ext cx="7772400" cy="1371600"/>
          </a:xfrm>
        </p:spPr>
        <p:txBody>
          <a:bodyPr>
            <a:noAutofit/>
          </a:bodyPr>
          <a:lstStyle/>
          <a:p>
            <a:pPr>
              <a:defRPr/>
            </a:pPr>
            <a:r>
              <a:rPr lang="en-US" sz="4400" dirty="0">
                <a:solidFill>
                  <a:schemeClr val="tx1"/>
                </a:solidFill>
              </a:rPr>
              <a:t>Progress towards Nearshore Zone Fish Community Objectives</a:t>
            </a:r>
          </a:p>
        </p:txBody>
      </p:sp>
      <p:grpSp>
        <p:nvGrpSpPr>
          <p:cNvPr id="4" name="Group 70"/>
          <p:cNvGrpSpPr>
            <a:grpSpLocks noChangeAspect="1"/>
          </p:cNvGrpSpPr>
          <p:nvPr/>
        </p:nvGrpSpPr>
        <p:grpSpPr bwMode="auto">
          <a:xfrm>
            <a:off x="254898" y="2210229"/>
            <a:ext cx="8617230" cy="3034124"/>
            <a:chOff x="1746" y="1524"/>
            <a:chExt cx="2223" cy="772"/>
          </a:xfrm>
        </p:grpSpPr>
        <p:pic>
          <p:nvPicPr>
            <p:cNvPr id="5" name="Picture 29" descr="LargemouthBass"/>
            <p:cNvPicPr>
              <a:picLocks noChangeAspect="1" noChangeArrowheads="1"/>
            </p:cNvPicPr>
            <p:nvPr/>
          </p:nvPicPr>
          <p:blipFill>
            <a:blip r:embed="rId3" cstate="print">
              <a:clrChange>
                <a:clrFrom>
                  <a:srgbClr val="FCFCFC"/>
                </a:clrFrom>
                <a:clrTo>
                  <a:srgbClr val="FCFCFC">
                    <a:alpha val="0"/>
                  </a:srgbClr>
                </a:clrTo>
              </a:clrChange>
              <a:extLst>
                <a:ext uri="{28A0092B-C50C-407E-A947-70E740481C1C}">
                  <a14:useLocalDpi xmlns:a14="http://schemas.microsoft.com/office/drawing/2010/main"/>
                </a:ext>
              </a:extLst>
            </a:blip>
            <a:srcRect/>
            <a:stretch>
              <a:fillRect/>
            </a:stretch>
          </p:blipFill>
          <p:spPr bwMode="auto">
            <a:xfrm>
              <a:off x="2877" y="1897"/>
              <a:ext cx="593"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descr="Walleye_JosephTomerelli"/>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3093" y="1685"/>
              <a:ext cx="579"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2" descr="atnticshortnosedsturgeon"/>
            <p:cNvPicPr>
              <a:picLocks noChangeAspect="1" noChangeArrowheads="1"/>
            </p:cNvPicPr>
            <p:nvPr/>
          </p:nvPicPr>
          <p:blipFill>
            <a:blip r:embed="rId5" cstate="screen">
              <a:clrChange>
                <a:clrFrom>
                  <a:srgbClr val="D9E0D9"/>
                </a:clrFrom>
                <a:clrTo>
                  <a:srgbClr val="D9E0D9">
                    <a:alpha val="0"/>
                  </a:srgbClr>
                </a:clrTo>
              </a:clrChange>
              <a:extLst>
                <a:ext uri="{28A0092B-C50C-407E-A947-70E740481C1C}">
                  <a14:useLocalDpi xmlns:a14="http://schemas.microsoft.com/office/drawing/2010/main"/>
                </a:ext>
              </a:extLst>
            </a:blip>
            <a:srcRect/>
            <a:stretch>
              <a:fillRect/>
            </a:stretch>
          </p:blipFill>
          <p:spPr bwMode="auto">
            <a:xfrm>
              <a:off x="1746" y="1936"/>
              <a:ext cx="1162"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3" descr="Esox_lucius1"/>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2148" y="1661"/>
              <a:ext cx="959" cy="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8" descr="6506500989_bf27ce3309_z"/>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2847" y="1628"/>
              <a:ext cx="270"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30" descr="smallmouth_bass-22"/>
            <p:cNvPicPr>
              <a:picLocks noChangeAspect="1" noChangeArrowheads="1"/>
            </p:cNvPicPr>
            <p:nvPr/>
          </p:nvPicPr>
          <p:blipFill>
            <a:blip r:embed="rId8" cstate="print">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2158" y="1551"/>
              <a:ext cx="541" cy="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1" descr="ANd9GcRnv2Zq46DZSwY9SkW2JQQoIZuKkkO-Nvx1Cvtdx_63sdBuHM7wk3gEMbBbuQ"/>
            <p:cNvPicPr>
              <a:picLocks noChangeAspect="1" noChangeArrowheads="1"/>
            </p:cNvPicPr>
            <p:nvPr/>
          </p:nvPicPr>
          <p:blipFill>
            <a:blip r:embed="rId9">
              <a:clrChange>
                <a:clrFrom>
                  <a:srgbClr val="ECFFFF"/>
                </a:clrFrom>
                <a:clrTo>
                  <a:srgbClr val="ECFFFF">
                    <a:alpha val="0"/>
                  </a:srgbClr>
                </a:clrTo>
              </a:clrChange>
              <a:extLst>
                <a:ext uri="{28A0092B-C50C-407E-A947-70E740481C1C}">
                  <a14:useLocalDpi xmlns:a14="http://schemas.microsoft.com/office/drawing/2010/main"/>
                </a:ext>
              </a:extLst>
            </a:blip>
            <a:srcRect/>
            <a:stretch>
              <a:fillRect/>
            </a:stretch>
          </p:blipFill>
          <p:spPr bwMode="auto">
            <a:xfrm>
              <a:off x="2696" y="1524"/>
              <a:ext cx="228" cy="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33" descr="American_Eel"/>
            <p:cNvPicPr>
              <a:picLocks noChangeAspect="1" noChangeArrowheads="1"/>
            </p:cNvPicPr>
            <p:nvPr/>
          </p:nvPicPr>
          <p:blipFill>
            <a:blip r:embed="rId10" cstate="print">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3360" y="2008"/>
              <a:ext cx="609" cy="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39" descr="2871"/>
            <p:cNvPicPr>
              <a:picLocks noChangeAspect="1" noChangeArrowheads="1"/>
            </p:cNvPicPr>
            <p:nvPr/>
          </p:nvPicPr>
          <p:blipFill>
            <a:blip r:embed="rId11" cstate="print">
              <a:clrChange>
                <a:clrFrom>
                  <a:srgbClr val="FDFDFD"/>
                </a:clrFrom>
                <a:clrTo>
                  <a:srgbClr val="FDFDFD">
                    <a:alpha val="0"/>
                  </a:srgbClr>
                </a:clrTo>
              </a:clrChange>
              <a:extLst>
                <a:ext uri="{28A0092B-C50C-407E-A947-70E740481C1C}">
                  <a14:useLocalDpi xmlns:a14="http://schemas.microsoft.com/office/drawing/2010/main"/>
                </a:ext>
              </a:extLst>
            </a:blip>
            <a:srcRect/>
            <a:stretch>
              <a:fillRect/>
            </a:stretch>
          </p:blipFill>
          <p:spPr bwMode="auto">
            <a:xfrm>
              <a:off x="3740" y="1842"/>
              <a:ext cx="138" cy="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44" descr="gizzardshad"/>
            <p:cNvPicPr>
              <a:picLocks noChangeAspect="1" noChangeArrowheads="1"/>
            </p:cNvPicPr>
            <p:nvPr/>
          </p:nvPicPr>
          <p:blipFill>
            <a:blip r:embed="rId12" cstate="print">
              <a:extLst>
                <a:ext uri="{28A0092B-C50C-407E-A947-70E740481C1C}">
                  <a14:useLocalDpi xmlns:a14="http://schemas.microsoft.com/office/drawing/2010/main"/>
                </a:ext>
              </a:extLst>
            </a:blip>
            <a:srcRect/>
            <a:stretch>
              <a:fillRect/>
            </a:stretch>
          </p:blipFill>
          <p:spPr bwMode="auto">
            <a:xfrm>
              <a:off x="1973" y="1797"/>
              <a:ext cx="151"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46" descr="golden_shiner"/>
            <p:cNvPicPr>
              <a:picLocks noChangeAspect="1" noChangeArrowheads="1"/>
            </p:cNvPicPr>
            <p:nvPr/>
          </p:nvPicPr>
          <p:blipFill>
            <a:blip r:embed="rId13">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3141" y="2160"/>
              <a:ext cx="147" cy="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 name="Group 47"/>
            <p:cNvGrpSpPr>
              <a:grpSpLocks/>
            </p:cNvGrpSpPr>
            <p:nvPr/>
          </p:nvGrpSpPr>
          <p:grpSpPr bwMode="auto">
            <a:xfrm>
              <a:off x="2880" y="2162"/>
              <a:ext cx="129" cy="43"/>
              <a:chOff x="132" y="2223"/>
              <a:chExt cx="4056" cy="1314"/>
            </a:xfrm>
          </p:grpSpPr>
          <p:pic>
            <p:nvPicPr>
              <p:cNvPr id="21" name="Picture 48" descr="banded_killifish"/>
              <p:cNvPicPr>
                <a:picLocks noChangeAspect="1" noChangeArrowheads="1"/>
              </p:cNvPicPr>
              <p:nvPr/>
            </p:nvPicPr>
            <p:blipFill>
              <a:blip r:embed="rId14">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32" y="2223"/>
                <a:ext cx="4056" cy="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49"/>
              <p:cNvSpPr>
                <a:spLocks noChangeArrowheads="1"/>
              </p:cNvSpPr>
              <p:nvPr/>
            </p:nvSpPr>
            <p:spPr bwMode="auto">
              <a:xfrm>
                <a:off x="3113" y="3198"/>
                <a:ext cx="272" cy="181"/>
              </a:xfrm>
              <a:prstGeom prst="rect">
                <a:avLst/>
              </a:prstGeom>
              <a:solidFill>
                <a:srgbClr val="DDDDDD"/>
              </a:solidFill>
              <a:ln w="9525">
                <a:solidFill>
                  <a:srgbClr val="DDDDDD"/>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8" name="Group 50"/>
            <p:cNvGrpSpPr>
              <a:grpSpLocks/>
            </p:cNvGrpSpPr>
            <p:nvPr/>
          </p:nvGrpSpPr>
          <p:grpSpPr bwMode="auto">
            <a:xfrm>
              <a:off x="3152" y="1613"/>
              <a:ext cx="151" cy="43"/>
              <a:chOff x="2024" y="2154"/>
              <a:chExt cx="3629" cy="1563"/>
            </a:xfrm>
          </p:grpSpPr>
          <p:pic>
            <p:nvPicPr>
              <p:cNvPr id="19" name="Picture 51" descr="spottail_shiner"/>
              <p:cNvPicPr>
                <a:picLocks noChangeAspect="1" noChangeArrowheads="1"/>
              </p:cNvPicPr>
              <p:nvPr/>
            </p:nvPicPr>
            <p:blipFill>
              <a:blip r:embed="rId15">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flipH="1">
                <a:off x="2024" y="2154"/>
                <a:ext cx="3629" cy="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Rectangle 52"/>
              <p:cNvSpPr>
                <a:spLocks noChangeArrowheads="1"/>
              </p:cNvSpPr>
              <p:nvPr/>
            </p:nvSpPr>
            <p:spPr bwMode="auto">
              <a:xfrm>
                <a:off x="2750" y="3243"/>
                <a:ext cx="226" cy="181"/>
              </a:xfrm>
              <a:prstGeom prst="rect">
                <a:avLst/>
              </a:prstGeom>
              <a:solidFill>
                <a:srgbClr val="DDDDDD"/>
              </a:solidFill>
              <a:ln w="9525">
                <a:solidFill>
                  <a:srgbClr val="DDDDDD"/>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Tree>
    <p:extLst>
      <p:ext uri="{BB962C8B-B14F-4D97-AF65-F5344CB8AC3E}">
        <p14:creationId xmlns:p14="http://schemas.microsoft.com/office/powerpoint/2010/main" val="1355541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sz="1800" b="1" dirty="0">
                <a:solidFill>
                  <a:schemeClr val="tx1"/>
                </a:solidFill>
                <a:latin typeface="Calibri Light" panose="020F0302020204030204" pitchFamily="34" charset="0"/>
              </a:rPr>
              <a:t>3.0 DEEP PELAGIC AND OFFSHORE BENTHIC ZONE GOAL: Protect and restore the diversity of the offshore benthic fish community composed of a mix of self-sustaining native species including Lake Trout, </a:t>
            </a:r>
            <a:r>
              <a:rPr lang="en-CA" sz="1800" b="1" dirty="0" err="1">
                <a:solidFill>
                  <a:schemeClr val="tx1"/>
                </a:solidFill>
                <a:latin typeface="Calibri Light" panose="020F0302020204030204" pitchFamily="34" charset="0"/>
              </a:rPr>
              <a:t>Burbot</a:t>
            </a:r>
            <a:r>
              <a:rPr lang="en-CA" sz="1800" b="1" dirty="0">
                <a:solidFill>
                  <a:schemeClr val="tx1"/>
                </a:solidFill>
                <a:latin typeface="Calibri Light" panose="020F0302020204030204" pitchFamily="34" charset="0"/>
              </a:rPr>
              <a:t>, Lake Whitefish, </a:t>
            </a:r>
            <a:r>
              <a:rPr lang="en-CA" sz="1800" b="1" dirty="0" err="1">
                <a:solidFill>
                  <a:schemeClr val="tx1"/>
                </a:solidFill>
                <a:latin typeface="Calibri Light" panose="020F0302020204030204" pitchFamily="34" charset="0"/>
              </a:rPr>
              <a:t>deepwater</a:t>
            </a:r>
            <a:r>
              <a:rPr lang="en-CA" sz="1800" b="1" dirty="0">
                <a:solidFill>
                  <a:schemeClr val="tx1"/>
                </a:solidFill>
                <a:latin typeface="Calibri Light" panose="020F0302020204030204" pitchFamily="34" charset="0"/>
              </a:rPr>
              <a:t> ciscoes, Slimy </a:t>
            </a:r>
            <a:r>
              <a:rPr lang="en-CA" sz="1800" b="1" dirty="0" err="1">
                <a:solidFill>
                  <a:schemeClr val="tx1"/>
                </a:solidFill>
                <a:latin typeface="Calibri Light" panose="020F0302020204030204" pitchFamily="34" charset="0"/>
              </a:rPr>
              <a:t>Sculpin</a:t>
            </a:r>
            <a:r>
              <a:rPr lang="en-CA" sz="1800" b="1" dirty="0">
                <a:solidFill>
                  <a:schemeClr val="tx1"/>
                </a:solidFill>
                <a:latin typeface="Calibri Light" panose="020F0302020204030204" pitchFamily="34" charset="0"/>
              </a:rPr>
              <a:t>, and </a:t>
            </a:r>
            <a:r>
              <a:rPr lang="en-CA" sz="1800" b="1" dirty="0" err="1">
                <a:solidFill>
                  <a:schemeClr val="tx1"/>
                </a:solidFill>
                <a:latin typeface="Calibri Light" panose="020F0302020204030204" pitchFamily="34" charset="0"/>
              </a:rPr>
              <a:t>Deepwater</a:t>
            </a:r>
            <a:r>
              <a:rPr lang="en-CA" sz="1800" b="1" dirty="0">
                <a:solidFill>
                  <a:schemeClr val="tx1"/>
                </a:solidFill>
                <a:latin typeface="Calibri Light" panose="020F0302020204030204" pitchFamily="34" charset="0"/>
              </a:rPr>
              <a:t> </a:t>
            </a:r>
            <a:r>
              <a:rPr lang="en-CA" sz="1800" b="1" dirty="0" err="1">
                <a:solidFill>
                  <a:schemeClr val="tx1"/>
                </a:solidFill>
                <a:latin typeface="Calibri Light" panose="020F0302020204030204" pitchFamily="34" charset="0"/>
              </a:rPr>
              <a:t>Sculpin</a:t>
            </a:r>
            <a:r>
              <a:rPr lang="en-CA" sz="1800" b="1" dirty="0">
                <a:solidFill>
                  <a:schemeClr val="tx1"/>
                </a:solidFill>
                <a:latin typeface="Calibri Light" panose="020F0302020204030204" pitchFamily="34" charset="0"/>
              </a:rPr>
              <a:t>.</a:t>
            </a:r>
          </a:p>
        </p:txBody>
      </p:sp>
      <p:sp>
        <p:nvSpPr>
          <p:cNvPr id="4" name="Content Placeholder 3"/>
          <p:cNvSpPr>
            <a:spLocks noGrp="1"/>
          </p:cNvSpPr>
          <p:nvPr>
            <p:ph idx="1"/>
          </p:nvPr>
        </p:nvSpPr>
        <p:spPr>
          <a:xfrm>
            <a:off x="457200" y="1676400"/>
            <a:ext cx="6972298" cy="4343400"/>
          </a:xfrm>
        </p:spPr>
        <p:txBody>
          <a:bodyPr/>
          <a:lstStyle/>
          <a:p>
            <a:pPr marL="720000" indent="-457200">
              <a:spcBef>
                <a:spcPts val="0"/>
              </a:spcBef>
              <a:spcAft>
                <a:spcPts val="1200"/>
              </a:spcAft>
              <a:buNone/>
            </a:pPr>
            <a:r>
              <a:rPr lang="en-CA" sz="2000" b="1" dirty="0">
                <a:solidFill>
                  <a:schemeClr val="tx1"/>
                </a:solidFill>
                <a:latin typeface="Calibri Light" panose="020F0302020204030204" pitchFamily="34" charset="0"/>
              </a:rPr>
              <a:t>3.1 Restore Lake Trout populations – restore self-sustaining populations to function as the top </a:t>
            </a:r>
            <a:r>
              <a:rPr lang="en-CA" sz="2000" b="1" dirty="0" err="1">
                <a:solidFill>
                  <a:schemeClr val="tx1"/>
                </a:solidFill>
                <a:latin typeface="Calibri Light" panose="020F0302020204030204" pitchFamily="34" charset="0"/>
              </a:rPr>
              <a:t>deepwater</a:t>
            </a:r>
            <a:r>
              <a:rPr lang="en-CA" sz="2000" b="1" dirty="0">
                <a:solidFill>
                  <a:schemeClr val="tx1"/>
                </a:solidFill>
                <a:latin typeface="Calibri Light" panose="020F0302020204030204" pitchFamily="34" charset="0"/>
              </a:rPr>
              <a:t> predator that can support sustainable recreational fisheries.</a:t>
            </a:r>
          </a:p>
          <a:p>
            <a:pPr marL="720000" indent="-457200">
              <a:spcBef>
                <a:spcPts val="0"/>
              </a:spcBef>
              <a:spcAft>
                <a:spcPts val="1200"/>
              </a:spcAft>
              <a:buNone/>
            </a:pPr>
            <a:r>
              <a:rPr lang="en-CA" sz="2000" b="1" dirty="0">
                <a:solidFill>
                  <a:schemeClr val="tx1"/>
                </a:solidFill>
                <a:latin typeface="Calibri Light" panose="020F0302020204030204" pitchFamily="34" charset="0"/>
              </a:rPr>
              <a:t>3.2 Increase Lake Whitefish abundance - increase abundance in northeastern waters and re-establish historic spawning populations in other areas.</a:t>
            </a:r>
          </a:p>
          <a:p>
            <a:pPr marL="720000" indent="-457200">
              <a:spcBef>
                <a:spcPts val="0"/>
              </a:spcBef>
              <a:spcAft>
                <a:spcPts val="1200"/>
              </a:spcAft>
              <a:buNone/>
            </a:pPr>
            <a:r>
              <a:rPr lang="en-CA" sz="2000" b="1" dirty="0">
                <a:solidFill>
                  <a:schemeClr val="tx1"/>
                </a:solidFill>
                <a:latin typeface="Calibri Light" panose="020F0302020204030204" pitchFamily="34" charset="0"/>
              </a:rPr>
              <a:t>3.3 Increase prey fish diversity – maintain and restore a diverse prey fish community that includes </a:t>
            </a:r>
            <a:r>
              <a:rPr lang="en-CA" sz="2000" b="1" dirty="0" err="1">
                <a:solidFill>
                  <a:schemeClr val="tx1"/>
                </a:solidFill>
                <a:latin typeface="Calibri Light" panose="020F0302020204030204" pitchFamily="34" charset="0"/>
              </a:rPr>
              <a:t>deepwater</a:t>
            </a:r>
            <a:r>
              <a:rPr lang="en-CA" sz="2000" b="1" dirty="0">
                <a:solidFill>
                  <a:schemeClr val="tx1"/>
                </a:solidFill>
                <a:latin typeface="Calibri Light" panose="020F0302020204030204" pitchFamily="34" charset="0"/>
              </a:rPr>
              <a:t> ciscoes, Slimy </a:t>
            </a:r>
            <a:r>
              <a:rPr lang="en-CA" sz="2000" b="1" dirty="0" err="1">
                <a:solidFill>
                  <a:schemeClr val="tx1"/>
                </a:solidFill>
                <a:latin typeface="Calibri Light" panose="020F0302020204030204" pitchFamily="34" charset="0"/>
              </a:rPr>
              <a:t>Sculpin</a:t>
            </a:r>
            <a:r>
              <a:rPr lang="en-CA" sz="2000" b="1" dirty="0">
                <a:solidFill>
                  <a:schemeClr val="tx1"/>
                </a:solidFill>
                <a:latin typeface="Calibri Light" panose="020F0302020204030204" pitchFamily="34" charset="0"/>
              </a:rPr>
              <a:t>, and </a:t>
            </a:r>
            <a:r>
              <a:rPr lang="en-CA" sz="2000" b="1" dirty="0" err="1">
                <a:solidFill>
                  <a:schemeClr val="tx1"/>
                </a:solidFill>
                <a:latin typeface="Calibri Light" panose="020F0302020204030204" pitchFamily="34" charset="0"/>
              </a:rPr>
              <a:t>Deepwater</a:t>
            </a:r>
            <a:r>
              <a:rPr lang="en-CA" sz="2000" b="1" dirty="0">
                <a:solidFill>
                  <a:schemeClr val="tx1"/>
                </a:solidFill>
                <a:latin typeface="Calibri Light" panose="020F0302020204030204" pitchFamily="34" charset="0"/>
              </a:rPr>
              <a:t> </a:t>
            </a:r>
            <a:r>
              <a:rPr lang="en-CA" sz="2000" b="1" dirty="0" err="1">
                <a:solidFill>
                  <a:schemeClr val="tx1"/>
                </a:solidFill>
                <a:latin typeface="Calibri Light" panose="020F0302020204030204" pitchFamily="34" charset="0"/>
              </a:rPr>
              <a:t>Sculpin</a:t>
            </a:r>
            <a:r>
              <a:rPr lang="en-CA" sz="2000" b="1" dirty="0">
                <a:solidFill>
                  <a:schemeClr val="tx1"/>
                </a:solidFill>
                <a:latin typeface="Calibri Light" panose="020F0302020204030204" pitchFamily="34" charset="0"/>
              </a:rPr>
              <a:t>.</a:t>
            </a:r>
          </a:p>
          <a:p>
            <a:pPr marL="720000" indent="-457200">
              <a:spcBef>
                <a:spcPts val="0"/>
              </a:spcBef>
              <a:spcAft>
                <a:spcPts val="1200"/>
              </a:spcAft>
              <a:buNone/>
            </a:pPr>
            <a:r>
              <a:rPr lang="en-CA" sz="2000" b="1" dirty="0">
                <a:solidFill>
                  <a:schemeClr val="tx1"/>
                </a:solidFill>
                <a:latin typeface="Calibri Light" panose="020F0302020204030204" pitchFamily="34" charset="0"/>
              </a:rPr>
              <a:t>3.4 Control Sea Lamprey – suppress abundance of Sea Lamprey to levels that will not impede achievement of objectives for Lake Trout and other fish.	</a:t>
            </a:r>
          </a:p>
        </p:txBody>
      </p:sp>
      <p:sp>
        <p:nvSpPr>
          <p:cNvPr id="7" name="TextBox 6"/>
          <p:cNvSpPr txBox="1"/>
          <p:nvPr/>
        </p:nvSpPr>
        <p:spPr>
          <a:xfrm>
            <a:off x="7440018" y="3807473"/>
            <a:ext cx="697627" cy="1200329"/>
          </a:xfrm>
          <a:prstGeom prst="rect">
            <a:avLst/>
          </a:prstGeom>
          <a:noFill/>
        </p:spPr>
        <p:txBody>
          <a:bodyPr wrap="none" rtlCol="0">
            <a:spAutoFit/>
          </a:bodyPr>
          <a:lstStyle/>
          <a:p>
            <a:r>
              <a:rPr lang="en-CA" sz="7200" dirty="0">
                <a:solidFill>
                  <a:srgbClr val="A0FD23"/>
                </a:solidFill>
              </a:rPr>
              <a:t>?</a:t>
            </a:r>
          </a:p>
        </p:txBody>
      </p:sp>
      <p:sp>
        <p:nvSpPr>
          <p:cNvPr id="8" name="TextBox 7"/>
          <p:cNvSpPr txBox="1"/>
          <p:nvPr/>
        </p:nvSpPr>
        <p:spPr>
          <a:xfrm>
            <a:off x="7319794" y="2549255"/>
            <a:ext cx="938077" cy="1446550"/>
          </a:xfrm>
          <a:prstGeom prst="rect">
            <a:avLst/>
          </a:prstGeom>
          <a:noFill/>
        </p:spPr>
        <p:txBody>
          <a:bodyPr wrap="none" rtlCol="0">
            <a:spAutoFit/>
          </a:bodyPr>
          <a:lstStyle/>
          <a:p>
            <a:r>
              <a:rPr lang="en-CA" sz="8800" b="1" dirty="0">
                <a:solidFill>
                  <a:srgbClr val="A0FD23"/>
                </a:solidFill>
              </a:rPr>
              <a:t>X</a:t>
            </a:r>
          </a:p>
        </p:txBody>
      </p:sp>
      <p:sp>
        <p:nvSpPr>
          <p:cNvPr id="9" name="Rectangle 8"/>
          <p:cNvSpPr/>
          <p:nvPr/>
        </p:nvSpPr>
        <p:spPr>
          <a:xfrm>
            <a:off x="7429498" y="4924961"/>
            <a:ext cx="1080616" cy="1323439"/>
          </a:xfrm>
          <a:prstGeom prst="rect">
            <a:avLst/>
          </a:prstGeom>
        </p:spPr>
        <p:txBody>
          <a:bodyPr wrap="square">
            <a:spAutoFit/>
          </a:bodyPr>
          <a:lstStyle/>
          <a:p>
            <a:r>
              <a:rPr lang="en-CA" sz="8000" b="1" dirty="0">
                <a:solidFill>
                  <a:srgbClr val="A0FD23"/>
                </a:solidFill>
              </a:rPr>
              <a:t>√</a:t>
            </a:r>
          </a:p>
        </p:txBody>
      </p:sp>
      <p:sp>
        <p:nvSpPr>
          <p:cNvPr id="10" name="Rectangle 9"/>
          <p:cNvSpPr/>
          <p:nvPr/>
        </p:nvSpPr>
        <p:spPr>
          <a:xfrm>
            <a:off x="7032171" y="1779814"/>
            <a:ext cx="2054074" cy="769441"/>
          </a:xfrm>
          <a:prstGeom prst="rect">
            <a:avLst/>
          </a:prstGeom>
        </p:spPr>
        <p:txBody>
          <a:bodyPr wrap="square">
            <a:spAutoFit/>
          </a:bodyPr>
          <a:lstStyle/>
          <a:p>
            <a:pPr algn="ctr"/>
            <a:r>
              <a:rPr lang="en-CA" sz="4400" b="1" dirty="0">
                <a:solidFill>
                  <a:srgbClr val="A0FD23"/>
                </a:solidFill>
              </a:rPr>
              <a:t>Mixed</a:t>
            </a:r>
          </a:p>
        </p:txBody>
      </p:sp>
      <p:sp>
        <p:nvSpPr>
          <p:cNvPr id="12" name="Rectangle 11"/>
          <p:cNvSpPr/>
          <p:nvPr/>
        </p:nvSpPr>
        <p:spPr>
          <a:xfrm>
            <a:off x="8063384" y="3798664"/>
            <a:ext cx="1080616" cy="1323439"/>
          </a:xfrm>
          <a:prstGeom prst="rect">
            <a:avLst/>
          </a:prstGeom>
        </p:spPr>
        <p:txBody>
          <a:bodyPr wrap="square">
            <a:spAutoFit/>
          </a:bodyPr>
          <a:lstStyle/>
          <a:p>
            <a:r>
              <a:rPr lang="en-CA" sz="8000" b="1" dirty="0">
                <a:solidFill>
                  <a:srgbClr val="FF0000"/>
                </a:solidFill>
              </a:rPr>
              <a:t>√</a:t>
            </a:r>
          </a:p>
        </p:txBody>
      </p:sp>
    </p:spTree>
    <p:extLst>
      <p:ext uri="{BB962C8B-B14F-4D97-AF65-F5344CB8AC3E}">
        <p14:creationId xmlns:p14="http://schemas.microsoft.com/office/powerpoint/2010/main" val="58518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7B900-4232-4683-A4F8-DEC62C6D23FA}"/>
              </a:ext>
            </a:extLst>
          </p:cNvPr>
          <p:cNvSpPr>
            <a:spLocks noGrp="1"/>
          </p:cNvSpPr>
          <p:nvPr>
            <p:ph type="title"/>
          </p:nvPr>
        </p:nvSpPr>
        <p:spPr/>
        <p:txBody>
          <a:bodyPr/>
          <a:lstStyle/>
          <a:p>
            <a:r>
              <a:rPr lang="en-CA" b="1" dirty="0">
                <a:latin typeface="Calibri Light" panose="020F0302020204030204" pitchFamily="34" charset="0"/>
              </a:rPr>
              <a:t>NEARSHORE ZONE GOAL:</a:t>
            </a:r>
            <a:endParaRPr lang="en-US" dirty="0"/>
          </a:p>
        </p:txBody>
      </p:sp>
      <p:sp>
        <p:nvSpPr>
          <p:cNvPr id="3" name="Content Placeholder 2">
            <a:extLst>
              <a:ext uri="{FF2B5EF4-FFF2-40B4-BE49-F238E27FC236}">
                <a16:creationId xmlns:a16="http://schemas.microsoft.com/office/drawing/2014/main" id="{2D733A17-932D-4835-AC6B-67A1B2AE5254}"/>
              </a:ext>
            </a:extLst>
          </p:cNvPr>
          <p:cNvSpPr>
            <a:spLocks noGrp="1"/>
          </p:cNvSpPr>
          <p:nvPr>
            <p:ph idx="1"/>
          </p:nvPr>
        </p:nvSpPr>
        <p:spPr/>
        <p:txBody>
          <a:bodyPr/>
          <a:lstStyle/>
          <a:p>
            <a:pPr marL="0" indent="0">
              <a:buNone/>
            </a:pPr>
            <a:r>
              <a:rPr lang="en-CA" b="1" dirty="0">
                <a:latin typeface="Calibri Light" panose="020F0302020204030204" pitchFamily="34" charset="0"/>
              </a:rPr>
              <a:t>Protect, restore and sustain the diversity of the nearshore fish community, with an emphasis on self-sustaining native fishes such as Walleye, Yellow Perch, Lake Sturgeon, Smallmouth Bass, Largemouth Bass, sunfish, Northern Pike, Muskellunge, Round Whitefish and American Eel. </a:t>
            </a:r>
            <a:endParaRPr lang="en-US" dirty="0"/>
          </a:p>
        </p:txBody>
      </p:sp>
    </p:spTree>
    <p:extLst>
      <p:ext uri="{BB962C8B-B14F-4D97-AF65-F5344CB8AC3E}">
        <p14:creationId xmlns:p14="http://schemas.microsoft.com/office/powerpoint/2010/main" val="3420053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sz="1800" b="1" dirty="0">
                <a:solidFill>
                  <a:schemeClr val="tx1"/>
                </a:solidFill>
                <a:latin typeface="Calibri Light" panose="020F0302020204030204" pitchFamily="34" charset="0"/>
              </a:rPr>
              <a:t>1.0 NEARSHORE ZONE GOAL: Protect, restore and sustain the diversity of the nearshore fish community, with an emphasis on self-sustaining native fishes such as Walleye, Yellow Perch, Lake Sturgeon, Smallmouth Bass, Largemouth Bass, sunfish, Northern Pike, Muskellunge, Round Whitefish and American Eel. </a:t>
            </a:r>
          </a:p>
        </p:txBody>
      </p:sp>
      <p:sp>
        <p:nvSpPr>
          <p:cNvPr id="4" name="Content Placeholder 3"/>
          <p:cNvSpPr>
            <a:spLocks noGrp="1"/>
          </p:cNvSpPr>
          <p:nvPr>
            <p:ph idx="1"/>
          </p:nvPr>
        </p:nvSpPr>
        <p:spPr>
          <a:xfrm>
            <a:off x="457200" y="1676400"/>
            <a:ext cx="6338455" cy="4343400"/>
          </a:xfrm>
        </p:spPr>
        <p:txBody>
          <a:bodyPr>
            <a:normAutofit lnSpcReduction="10000"/>
          </a:bodyPr>
          <a:lstStyle/>
          <a:p>
            <a:pPr marL="720000" indent="-457200">
              <a:spcBef>
                <a:spcPts val="0"/>
              </a:spcBef>
              <a:spcAft>
                <a:spcPts val="1200"/>
              </a:spcAft>
              <a:buNone/>
            </a:pPr>
            <a:r>
              <a:rPr lang="en-CA" sz="1800" b="1" dirty="0">
                <a:solidFill>
                  <a:schemeClr val="tx1"/>
                </a:solidFill>
                <a:latin typeface="Calibri Light" panose="020F0302020204030204" pitchFamily="34" charset="0"/>
              </a:rPr>
              <a:t>1.1 Maintain healthy, diverse fisheries - maintain, enhance and restore self- sustaining local populations of Walleye, Yellow Perch, Smallmouth Bass, Largemouth Bass, sunfish, Muskellunge, and Northern Pike to provide high quality, diverse, fisheries.	</a:t>
            </a:r>
          </a:p>
          <a:p>
            <a:pPr marL="720000" indent="-457200">
              <a:spcBef>
                <a:spcPts val="0"/>
              </a:spcBef>
              <a:spcAft>
                <a:spcPts val="1200"/>
              </a:spcAft>
              <a:buNone/>
            </a:pPr>
            <a:r>
              <a:rPr lang="en-CA" sz="1800" b="1" dirty="0">
                <a:solidFill>
                  <a:schemeClr val="tx1"/>
                </a:solidFill>
                <a:latin typeface="Calibri Light" panose="020F0302020204030204" pitchFamily="34" charset="0"/>
              </a:rPr>
              <a:t>1.2 Restore Lake Sturgeon populations - increase abundance of naturally produced Lake Sturgeon to levels that would support sustainable fisheries.</a:t>
            </a:r>
          </a:p>
          <a:p>
            <a:pPr marL="720000" indent="-457200">
              <a:spcBef>
                <a:spcPts val="0"/>
              </a:spcBef>
              <a:spcAft>
                <a:spcPts val="1200"/>
              </a:spcAft>
              <a:buNone/>
            </a:pPr>
            <a:r>
              <a:rPr lang="en-CA" sz="1800" b="1" dirty="0">
                <a:solidFill>
                  <a:schemeClr val="tx1"/>
                </a:solidFill>
                <a:latin typeface="Calibri Light" panose="020F0302020204030204" pitchFamily="34" charset="0"/>
              </a:rPr>
              <a:t>1.3 Restore American Eel abundance - increase abundance (recruitment and escapement) of naturally produced American Eel to levels that would support sustainable fisheries.</a:t>
            </a:r>
          </a:p>
          <a:p>
            <a:pPr marL="720000" indent="-457200">
              <a:spcBef>
                <a:spcPts val="0"/>
              </a:spcBef>
              <a:spcAft>
                <a:spcPts val="1200"/>
              </a:spcAft>
              <a:buNone/>
            </a:pPr>
            <a:r>
              <a:rPr lang="en-CA" sz="1800" b="1" dirty="0">
                <a:solidFill>
                  <a:schemeClr val="tx1"/>
                </a:solidFill>
                <a:latin typeface="Calibri Light" panose="020F0302020204030204" pitchFamily="34" charset="0"/>
              </a:rPr>
              <a:t>1.4 Maintain and restore native fish communities - maintain and restore native nearshore fish communities, including species that rely on nearshore habitat for part of their life cycle.	</a:t>
            </a:r>
          </a:p>
        </p:txBody>
      </p:sp>
      <p:sp>
        <p:nvSpPr>
          <p:cNvPr id="9" name="TextBox 8"/>
          <p:cNvSpPr txBox="1"/>
          <p:nvPr/>
        </p:nvSpPr>
        <p:spPr>
          <a:xfrm>
            <a:off x="7606820" y="5318610"/>
            <a:ext cx="748923" cy="1200329"/>
          </a:xfrm>
          <a:prstGeom prst="rect">
            <a:avLst/>
          </a:prstGeom>
          <a:noFill/>
        </p:spPr>
        <p:txBody>
          <a:bodyPr wrap="none" rtlCol="0" anchor="ctr">
            <a:spAutoFit/>
          </a:bodyPr>
          <a:lstStyle/>
          <a:p>
            <a:pPr algn="ctr"/>
            <a:r>
              <a:rPr lang="en-CA" sz="7200" b="1" dirty="0">
                <a:solidFill>
                  <a:srgbClr val="A0FD23"/>
                </a:solidFill>
              </a:rPr>
              <a:t>?</a:t>
            </a:r>
          </a:p>
        </p:txBody>
      </p:sp>
      <p:sp>
        <p:nvSpPr>
          <p:cNvPr id="11" name="TextBox 10"/>
          <p:cNvSpPr txBox="1"/>
          <p:nvPr/>
        </p:nvSpPr>
        <p:spPr>
          <a:xfrm>
            <a:off x="6511363" y="2047848"/>
            <a:ext cx="2634765" cy="707886"/>
          </a:xfrm>
          <a:prstGeom prst="rect">
            <a:avLst/>
          </a:prstGeom>
          <a:noFill/>
        </p:spPr>
        <p:txBody>
          <a:bodyPr wrap="square" rtlCol="0" anchor="ctr">
            <a:spAutoFit/>
          </a:bodyPr>
          <a:lstStyle/>
          <a:p>
            <a:pPr algn="ctr"/>
            <a:r>
              <a:rPr lang="en-CA" sz="4000" b="1" dirty="0">
                <a:solidFill>
                  <a:srgbClr val="A0FD23"/>
                </a:solidFill>
              </a:rPr>
              <a:t>Mixed</a:t>
            </a:r>
          </a:p>
        </p:txBody>
      </p:sp>
      <p:sp>
        <p:nvSpPr>
          <p:cNvPr id="10" name="Rectangle 9"/>
          <p:cNvSpPr/>
          <p:nvPr/>
        </p:nvSpPr>
        <p:spPr>
          <a:xfrm>
            <a:off x="7210199" y="4051506"/>
            <a:ext cx="1542165" cy="1446550"/>
          </a:xfrm>
          <a:prstGeom prst="rect">
            <a:avLst/>
          </a:prstGeom>
        </p:spPr>
        <p:txBody>
          <a:bodyPr wrap="square" anchor="ctr">
            <a:spAutoFit/>
          </a:bodyPr>
          <a:lstStyle/>
          <a:p>
            <a:pPr algn="ctr"/>
            <a:r>
              <a:rPr lang="en-CA" sz="8800" b="1" dirty="0">
                <a:solidFill>
                  <a:srgbClr val="A0FD23"/>
                </a:solidFill>
              </a:rPr>
              <a:t>X</a:t>
            </a:r>
          </a:p>
        </p:txBody>
      </p:sp>
      <p:sp>
        <p:nvSpPr>
          <p:cNvPr id="12" name="Rectangle 11"/>
          <p:cNvSpPr/>
          <p:nvPr/>
        </p:nvSpPr>
        <p:spPr>
          <a:xfrm>
            <a:off x="4904509" y="2845751"/>
            <a:ext cx="4153352" cy="1107996"/>
          </a:xfrm>
          <a:prstGeom prst="rect">
            <a:avLst/>
          </a:prstGeom>
        </p:spPr>
        <p:txBody>
          <a:bodyPr wrap="square" anchor="ctr">
            <a:spAutoFit/>
          </a:bodyPr>
          <a:lstStyle/>
          <a:p>
            <a:endParaRPr lang="en-CA" sz="6600" b="1" dirty="0">
              <a:solidFill>
                <a:srgbClr val="A0FD23"/>
              </a:solidFill>
            </a:endParaRPr>
          </a:p>
        </p:txBody>
      </p:sp>
      <p:sp>
        <p:nvSpPr>
          <p:cNvPr id="14" name="TextBox 13"/>
          <p:cNvSpPr txBox="1"/>
          <p:nvPr/>
        </p:nvSpPr>
        <p:spPr>
          <a:xfrm>
            <a:off x="6567055" y="3319493"/>
            <a:ext cx="2534940" cy="707886"/>
          </a:xfrm>
          <a:prstGeom prst="rect">
            <a:avLst/>
          </a:prstGeom>
          <a:noFill/>
        </p:spPr>
        <p:txBody>
          <a:bodyPr wrap="square" rtlCol="0">
            <a:spAutoFit/>
          </a:bodyPr>
          <a:lstStyle/>
          <a:p>
            <a:pPr algn="ctr"/>
            <a:r>
              <a:rPr lang="en-CA" sz="4000" b="1" dirty="0">
                <a:solidFill>
                  <a:srgbClr val="99EA36"/>
                </a:solidFill>
              </a:rPr>
              <a:t>Progress</a:t>
            </a:r>
          </a:p>
        </p:txBody>
      </p:sp>
    </p:spTree>
    <p:extLst>
      <p:ext uri="{BB962C8B-B14F-4D97-AF65-F5344CB8AC3E}">
        <p14:creationId xmlns:p14="http://schemas.microsoft.com/office/powerpoint/2010/main" val="3313470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0"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671847" y="320492"/>
            <a:ext cx="7772400" cy="1371600"/>
          </a:xfrm>
        </p:spPr>
        <p:txBody>
          <a:bodyPr>
            <a:noAutofit/>
          </a:bodyPr>
          <a:lstStyle/>
          <a:p>
            <a:pPr>
              <a:defRPr/>
            </a:pPr>
            <a:r>
              <a:rPr lang="en-US" sz="4400" dirty="0">
                <a:solidFill>
                  <a:schemeClr val="tx1"/>
                </a:solidFill>
              </a:rPr>
              <a:t>Progress towards Offshore Pelagic Zone Fish Community Objectives</a:t>
            </a:r>
          </a:p>
        </p:txBody>
      </p:sp>
      <p:grpSp>
        <p:nvGrpSpPr>
          <p:cNvPr id="27" name="Group 60"/>
          <p:cNvGrpSpPr>
            <a:grpSpLocks/>
          </p:cNvGrpSpPr>
          <p:nvPr/>
        </p:nvGrpSpPr>
        <p:grpSpPr bwMode="auto">
          <a:xfrm>
            <a:off x="1083327" y="2615663"/>
            <a:ext cx="6949440" cy="2651760"/>
            <a:chOff x="1746" y="2160"/>
            <a:chExt cx="1975" cy="699"/>
          </a:xfrm>
        </p:grpSpPr>
        <p:pic>
          <p:nvPicPr>
            <p:cNvPr id="28" name="Picture 7" descr="Lake_Washington_Ship_Canal_Fish_Ladder_pamphlet_-_ocean_phase_Chinook"/>
            <p:cNvPicPr>
              <a:picLocks noChangeAspect="1" noChangeArrowheads="1"/>
            </p:cNvPicPr>
            <p:nvPr/>
          </p:nvPicPr>
          <p:blipFill>
            <a:blip r:embed="rId3"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2375" y="2299"/>
              <a:ext cx="869" cy="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8" descr="Rainbow_Trout"/>
            <p:cNvPicPr>
              <a:picLocks noChangeAspect="1" noChangeArrowheads="1"/>
            </p:cNvPicPr>
            <p:nvPr/>
          </p:nvPicPr>
          <p:blipFill>
            <a:blip r:embed="rId4" cstate="screen">
              <a:clrChange>
                <a:clrFrom>
                  <a:srgbClr val="ECE3C2"/>
                </a:clrFrom>
                <a:clrTo>
                  <a:srgbClr val="ECE3C2">
                    <a:alpha val="0"/>
                  </a:srgbClr>
                </a:clrTo>
              </a:clrChange>
              <a:extLst>
                <a:ext uri="{28A0092B-C50C-407E-A947-70E740481C1C}">
                  <a14:useLocalDpi xmlns:a14="http://schemas.microsoft.com/office/drawing/2010/main"/>
                </a:ext>
              </a:extLst>
            </a:blip>
            <a:srcRect/>
            <a:stretch>
              <a:fillRect/>
            </a:stretch>
          </p:blipFill>
          <p:spPr bwMode="auto">
            <a:xfrm>
              <a:off x="3152" y="2160"/>
              <a:ext cx="499" cy="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9" descr="brown-trout-colored-pencil3"/>
            <p:cNvPicPr>
              <a:picLocks noChangeAspect="1" noChangeArrowheads="1"/>
            </p:cNvPicPr>
            <p:nvPr/>
          </p:nvPicPr>
          <p:blipFill>
            <a:blip r:embed="rId5"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3104" y="2559"/>
              <a:ext cx="617"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11" descr="5-Atlantic_salmon_and_7-Atlantic_salmon-(D)-Atlantic_salmon--(copyright-Jon_B_H)"/>
            <p:cNvPicPr>
              <a:picLocks noChangeAspect="1" noChangeArrowheads="1"/>
            </p:cNvPicPr>
            <p:nvPr/>
          </p:nvPicPr>
          <p:blipFill>
            <a:blip r:embed="rId6"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746" y="2569"/>
              <a:ext cx="794" cy="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2" name="Group 20"/>
            <p:cNvGrpSpPr>
              <a:grpSpLocks/>
            </p:cNvGrpSpPr>
            <p:nvPr/>
          </p:nvGrpSpPr>
          <p:grpSpPr bwMode="auto">
            <a:xfrm>
              <a:off x="2608" y="2653"/>
              <a:ext cx="239" cy="130"/>
              <a:chOff x="0" y="3016"/>
              <a:chExt cx="3499" cy="1292"/>
            </a:xfrm>
          </p:grpSpPr>
          <p:pic>
            <p:nvPicPr>
              <p:cNvPr id="39" name="Picture 21" descr="V-herring-alewife"/>
              <p:cNvPicPr>
                <a:picLocks noChangeAspect="1" noChangeArrowheads="1"/>
              </p:cNvPicPr>
              <p:nvPr/>
            </p:nvPicPr>
            <p:blipFill>
              <a:blip r:embed="rId7"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0" y="3016"/>
                <a:ext cx="3499" cy="1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 name="Rectangle 22"/>
              <p:cNvSpPr>
                <a:spLocks noChangeArrowheads="1"/>
              </p:cNvSpPr>
              <p:nvPr/>
            </p:nvSpPr>
            <p:spPr bwMode="auto">
              <a:xfrm>
                <a:off x="2614" y="4014"/>
                <a:ext cx="181" cy="227"/>
              </a:xfrm>
              <a:prstGeom prst="rect">
                <a:avLst/>
              </a:prstGeom>
              <a:solidFill>
                <a:schemeClr val="bg1"/>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3" name="Group 23"/>
            <p:cNvGrpSpPr>
              <a:grpSpLocks/>
            </p:cNvGrpSpPr>
            <p:nvPr/>
          </p:nvGrpSpPr>
          <p:grpSpPr bwMode="auto">
            <a:xfrm>
              <a:off x="3334" y="2433"/>
              <a:ext cx="202" cy="70"/>
              <a:chOff x="3623" y="2426"/>
              <a:chExt cx="442" cy="181"/>
            </a:xfrm>
          </p:grpSpPr>
          <p:grpSp>
            <p:nvGrpSpPr>
              <p:cNvPr id="35" name="Group 24"/>
              <p:cNvGrpSpPr>
                <a:grpSpLocks/>
              </p:cNvGrpSpPr>
              <p:nvPr/>
            </p:nvGrpSpPr>
            <p:grpSpPr bwMode="auto">
              <a:xfrm>
                <a:off x="3623" y="2426"/>
                <a:ext cx="442" cy="181"/>
                <a:chOff x="0" y="2925"/>
                <a:chExt cx="3101" cy="1087"/>
              </a:xfrm>
            </p:grpSpPr>
            <p:pic>
              <p:nvPicPr>
                <p:cNvPr id="37" name="Picture 25" descr="image022"/>
                <p:cNvPicPr>
                  <a:picLocks noChangeAspect="1" noChangeArrowheads="1"/>
                </p:cNvPicPr>
                <p:nvPr/>
              </p:nvPicPr>
              <p:blipFill>
                <a:blip r:embed="rId8" cstate="screen">
                  <a:clrChange>
                    <a:clrFrom>
                      <a:srgbClr val="F8F8F8"/>
                    </a:clrFrom>
                    <a:clrTo>
                      <a:srgbClr val="F8F8F8">
                        <a:alpha val="0"/>
                      </a:srgbClr>
                    </a:clrTo>
                  </a:clrChange>
                  <a:extLst>
                    <a:ext uri="{28A0092B-C50C-407E-A947-70E740481C1C}">
                      <a14:useLocalDpi xmlns:a14="http://schemas.microsoft.com/office/drawing/2010/main"/>
                    </a:ext>
                  </a:extLst>
                </a:blip>
                <a:srcRect/>
                <a:stretch>
                  <a:fillRect/>
                </a:stretch>
              </p:blipFill>
              <p:spPr bwMode="auto">
                <a:xfrm>
                  <a:off x="0" y="2925"/>
                  <a:ext cx="3101" cy="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Rectangle 26"/>
                <p:cNvSpPr>
                  <a:spLocks noChangeArrowheads="1"/>
                </p:cNvSpPr>
                <p:nvPr/>
              </p:nvSpPr>
              <p:spPr bwMode="auto">
                <a:xfrm>
                  <a:off x="2387" y="3787"/>
                  <a:ext cx="181" cy="136"/>
                </a:xfrm>
                <a:prstGeom prst="rect">
                  <a:avLst/>
                </a:prstGeom>
                <a:solidFill>
                  <a:srgbClr val="DDDDDD"/>
                </a:solidFill>
                <a:ln w="9525">
                  <a:solidFill>
                    <a:srgbClr val="DDDDDD"/>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6" name="Rectangle 27"/>
              <p:cNvSpPr>
                <a:spLocks noChangeArrowheads="1"/>
              </p:cNvSpPr>
              <p:nvPr/>
            </p:nvSpPr>
            <p:spPr bwMode="auto">
              <a:xfrm>
                <a:off x="3884" y="2426"/>
                <a:ext cx="181" cy="46"/>
              </a:xfrm>
              <a:prstGeom prst="rect">
                <a:avLst/>
              </a:prstGeom>
              <a:solidFill>
                <a:schemeClr val="bg1"/>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pic>
          <p:nvPicPr>
            <p:cNvPr id="34" name="Picture 38" descr="68_coho_salmon"/>
            <p:cNvPicPr>
              <a:picLocks noChangeAspect="1" noChangeArrowheads="1"/>
            </p:cNvPicPr>
            <p:nvPr/>
          </p:nvPicPr>
          <p:blipFill>
            <a:blip r:embed="rId9"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746" y="2167"/>
              <a:ext cx="632" cy="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485955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43B6F-8C2D-4FFB-B3A4-FA0765832FEE}"/>
              </a:ext>
            </a:extLst>
          </p:cNvPr>
          <p:cNvSpPr>
            <a:spLocks noGrp="1"/>
          </p:cNvSpPr>
          <p:nvPr>
            <p:ph type="title"/>
          </p:nvPr>
        </p:nvSpPr>
        <p:spPr/>
        <p:txBody>
          <a:bodyPr/>
          <a:lstStyle/>
          <a:p>
            <a:r>
              <a:rPr lang="en-CA" b="1" dirty="0">
                <a:latin typeface="Calibri Light" panose="020F0302020204030204" pitchFamily="34" charset="0"/>
              </a:rPr>
              <a:t>OFFSHORE PELAGIC ZONE GOAL</a:t>
            </a:r>
            <a:endParaRPr lang="en-US" dirty="0"/>
          </a:p>
        </p:txBody>
      </p:sp>
      <p:sp>
        <p:nvSpPr>
          <p:cNvPr id="3" name="Content Placeholder 2">
            <a:extLst>
              <a:ext uri="{FF2B5EF4-FFF2-40B4-BE49-F238E27FC236}">
                <a16:creationId xmlns:a16="http://schemas.microsoft.com/office/drawing/2014/main" id="{0CF080B5-A85F-41BD-A180-FEBECB27F91D}"/>
              </a:ext>
            </a:extLst>
          </p:cNvPr>
          <p:cNvSpPr>
            <a:spLocks noGrp="1"/>
          </p:cNvSpPr>
          <p:nvPr>
            <p:ph idx="1"/>
          </p:nvPr>
        </p:nvSpPr>
        <p:spPr/>
        <p:txBody>
          <a:bodyPr/>
          <a:lstStyle/>
          <a:p>
            <a:pPr marL="0" indent="0">
              <a:buNone/>
            </a:pPr>
            <a:r>
              <a:rPr lang="en-CA" b="1" dirty="0">
                <a:latin typeface="Calibri Light" panose="020F0302020204030204" pitchFamily="34" charset="0"/>
              </a:rPr>
              <a:t>Maintain the offshore pelagic fish community, that is characterized by a diversity of trout and salmon species including Chinook Salmon, Coho Salmon, Rainbow Trout, Brown Trout, and Atlantic Salmon, in balance with prey fish populations and lower trophic levels.</a:t>
            </a:r>
            <a:endParaRPr lang="en-US" dirty="0"/>
          </a:p>
        </p:txBody>
      </p:sp>
    </p:spTree>
    <p:extLst>
      <p:ext uri="{BB962C8B-B14F-4D97-AF65-F5344CB8AC3E}">
        <p14:creationId xmlns:p14="http://schemas.microsoft.com/office/powerpoint/2010/main" val="1246525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sz="1800" b="1" dirty="0">
                <a:solidFill>
                  <a:schemeClr val="tx1"/>
                </a:solidFill>
                <a:latin typeface="Calibri Light" panose="020F0302020204030204" pitchFamily="34" charset="0"/>
              </a:rPr>
              <a:t>2.0 OFFSHORE PELAGIC ZONE GOAL: Maintain the offshore pelagic fish community, that is characterized by a diversity of trout and salmon species including Chinook Salmon, Coho Salmon, Rainbow Trout, Brown Trout, and Atlantic Salmon, in balance with prey fish populations and lower trophic levels.</a:t>
            </a:r>
          </a:p>
        </p:txBody>
      </p:sp>
      <p:sp>
        <p:nvSpPr>
          <p:cNvPr id="4" name="Content Placeholder 3"/>
          <p:cNvSpPr>
            <a:spLocks noGrp="1"/>
          </p:cNvSpPr>
          <p:nvPr>
            <p:ph idx="1"/>
          </p:nvPr>
        </p:nvSpPr>
        <p:spPr>
          <a:xfrm>
            <a:off x="457200" y="1676400"/>
            <a:ext cx="6213764" cy="4343400"/>
          </a:xfrm>
        </p:spPr>
        <p:txBody>
          <a:bodyPr>
            <a:normAutofit lnSpcReduction="10000"/>
          </a:bodyPr>
          <a:lstStyle/>
          <a:p>
            <a:pPr marL="720000" indent="-457200">
              <a:spcBef>
                <a:spcPts val="0"/>
              </a:spcBef>
              <a:spcAft>
                <a:spcPts val="1200"/>
              </a:spcAft>
              <a:buNone/>
            </a:pPr>
            <a:r>
              <a:rPr lang="en-CA" sz="2000" b="1" dirty="0">
                <a:solidFill>
                  <a:schemeClr val="tx1"/>
                </a:solidFill>
                <a:latin typeface="Calibri Light" panose="020F0302020204030204" pitchFamily="34" charset="0"/>
              </a:rPr>
              <a:t>2.1 Maintain the Chinook Salmon fishery – maintain Chinook Salmon as the top offshore pelagic predator supporting trophy recreational lake and tributary fisheries through stocking, accounting for natural reproduction.</a:t>
            </a:r>
          </a:p>
          <a:p>
            <a:pPr marL="720000" indent="-457200">
              <a:spcBef>
                <a:spcPts val="0"/>
              </a:spcBef>
              <a:spcAft>
                <a:spcPts val="1200"/>
              </a:spcAft>
              <a:buNone/>
            </a:pPr>
            <a:r>
              <a:rPr lang="en-CA" sz="2000" b="1" dirty="0">
                <a:solidFill>
                  <a:schemeClr val="tx1"/>
                </a:solidFill>
                <a:latin typeface="Calibri Light" panose="020F0302020204030204" pitchFamily="34" charset="0"/>
              </a:rPr>
              <a:t>2.2 Restore Atlantic Salmon populations and fisheries - restore naturally produced populations to levels supporting sustainable recreational fisheries in the lake and selected tributaries and also provide recreational fisheries where appropriate through stocking.</a:t>
            </a:r>
          </a:p>
          <a:p>
            <a:pPr marL="720000" indent="-457200">
              <a:spcBef>
                <a:spcPts val="0"/>
              </a:spcBef>
              <a:spcAft>
                <a:spcPts val="1200"/>
              </a:spcAft>
              <a:buNone/>
            </a:pPr>
            <a:r>
              <a:rPr lang="en-CA" sz="2000" b="1" dirty="0">
                <a:solidFill>
                  <a:schemeClr val="tx1"/>
                </a:solidFill>
                <a:latin typeface="Calibri Light" panose="020F0302020204030204" pitchFamily="34" charset="0"/>
              </a:rPr>
              <a:t>2.3 Increase prey fish diversity - maintain and restore a diverse prey fish community that includes Alewife, Lake Cisco, Rainbow Smelt, Emerald Shiner, and </a:t>
            </a:r>
            <a:r>
              <a:rPr lang="en-CA" sz="2000" b="1" dirty="0" err="1">
                <a:solidFill>
                  <a:schemeClr val="tx1"/>
                </a:solidFill>
                <a:latin typeface="Calibri Light" panose="020F0302020204030204" pitchFamily="34" charset="0"/>
              </a:rPr>
              <a:t>Threespine</a:t>
            </a:r>
            <a:r>
              <a:rPr lang="en-CA" sz="2000" b="1" dirty="0">
                <a:solidFill>
                  <a:schemeClr val="tx1"/>
                </a:solidFill>
                <a:latin typeface="Calibri Light" panose="020F0302020204030204" pitchFamily="34" charset="0"/>
              </a:rPr>
              <a:t> Stickleback.</a:t>
            </a:r>
          </a:p>
        </p:txBody>
      </p:sp>
      <p:sp>
        <p:nvSpPr>
          <p:cNvPr id="2" name="TextBox 1"/>
          <p:cNvSpPr txBox="1"/>
          <p:nvPr/>
        </p:nvSpPr>
        <p:spPr>
          <a:xfrm>
            <a:off x="6735968" y="3978767"/>
            <a:ext cx="2408032" cy="707886"/>
          </a:xfrm>
          <a:prstGeom prst="rect">
            <a:avLst/>
          </a:prstGeom>
          <a:noFill/>
        </p:spPr>
        <p:txBody>
          <a:bodyPr wrap="none" rtlCol="0">
            <a:spAutoFit/>
          </a:bodyPr>
          <a:lstStyle/>
          <a:p>
            <a:r>
              <a:rPr lang="en-CA" sz="4000" b="1" dirty="0">
                <a:solidFill>
                  <a:srgbClr val="99EA36"/>
                </a:solidFill>
              </a:rPr>
              <a:t>Progress</a:t>
            </a:r>
          </a:p>
        </p:txBody>
      </p:sp>
      <p:sp>
        <p:nvSpPr>
          <p:cNvPr id="7" name="TextBox 6"/>
          <p:cNvSpPr txBox="1"/>
          <p:nvPr/>
        </p:nvSpPr>
        <p:spPr>
          <a:xfrm>
            <a:off x="7418353" y="5253563"/>
            <a:ext cx="938077" cy="1446550"/>
          </a:xfrm>
          <a:prstGeom prst="rect">
            <a:avLst/>
          </a:prstGeom>
          <a:noFill/>
        </p:spPr>
        <p:txBody>
          <a:bodyPr wrap="none" rtlCol="0">
            <a:spAutoFit/>
          </a:bodyPr>
          <a:lstStyle/>
          <a:p>
            <a:r>
              <a:rPr lang="en-CA" sz="8800" b="1" dirty="0">
                <a:solidFill>
                  <a:srgbClr val="99EA36"/>
                </a:solidFill>
              </a:rPr>
              <a:t>X</a:t>
            </a:r>
          </a:p>
        </p:txBody>
      </p:sp>
      <p:sp>
        <p:nvSpPr>
          <p:cNvPr id="6" name="Rectangle 5"/>
          <p:cNvSpPr/>
          <p:nvPr/>
        </p:nvSpPr>
        <p:spPr>
          <a:xfrm>
            <a:off x="7424121" y="1705709"/>
            <a:ext cx="1080616" cy="1569660"/>
          </a:xfrm>
          <a:prstGeom prst="rect">
            <a:avLst/>
          </a:prstGeom>
        </p:spPr>
        <p:txBody>
          <a:bodyPr wrap="square">
            <a:spAutoFit/>
          </a:bodyPr>
          <a:lstStyle/>
          <a:p>
            <a:r>
              <a:rPr lang="en-CA" sz="9600" b="1" dirty="0">
                <a:solidFill>
                  <a:srgbClr val="A0FD23"/>
                </a:solidFill>
              </a:rPr>
              <a:t>√</a:t>
            </a:r>
          </a:p>
        </p:txBody>
      </p:sp>
    </p:spTree>
    <p:extLst>
      <p:ext uri="{BB962C8B-B14F-4D97-AF65-F5344CB8AC3E}">
        <p14:creationId xmlns:p14="http://schemas.microsoft.com/office/powerpoint/2010/main" val="1821364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sz="1800" b="1" dirty="0">
                <a:solidFill>
                  <a:schemeClr val="tx1"/>
                </a:solidFill>
                <a:latin typeface="Calibri Light" panose="020F0302020204030204" pitchFamily="34" charset="0"/>
              </a:rPr>
              <a:t>2.0 OFFSHORE PELAGIC ZONE GOAL: Maintain the offshore pelagic fish community, that is characterized by a diversity of trout and salmon species including Chinook Salmon, Coho Salmon, Rainbow Trout, Brown Trout, and Atlantic Salmon, in balance with prey fish populations and lower trophic levels.</a:t>
            </a:r>
          </a:p>
        </p:txBody>
      </p:sp>
      <p:sp>
        <p:nvSpPr>
          <p:cNvPr id="4" name="Content Placeholder 3"/>
          <p:cNvSpPr>
            <a:spLocks noGrp="1"/>
          </p:cNvSpPr>
          <p:nvPr>
            <p:ph idx="1"/>
          </p:nvPr>
        </p:nvSpPr>
        <p:spPr>
          <a:xfrm>
            <a:off x="239490" y="1741713"/>
            <a:ext cx="7211291" cy="4343400"/>
          </a:xfrm>
          <a:ln>
            <a:noFill/>
          </a:ln>
        </p:spPr>
        <p:txBody>
          <a:bodyPr/>
          <a:lstStyle/>
          <a:p>
            <a:pPr marL="720000" indent="-457200">
              <a:spcBef>
                <a:spcPts val="0"/>
              </a:spcBef>
              <a:spcAft>
                <a:spcPts val="1200"/>
              </a:spcAft>
              <a:buNone/>
            </a:pPr>
            <a:r>
              <a:rPr lang="en-CA" sz="2000" b="1" dirty="0">
                <a:solidFill>
                  <a:schemeClr val="tx1"/>
                </a:solidFill>
                <a:latin typeface="Calibri Light" panose="020F0302020204030204" pitchFamily="34" charset="0"/>
              </a:rPr>
              <a:t>Continued…</a:t>
            </a:r>
          </a:p>
          <a:p>
            <a:pPr marL="720000" indent="-457200">
              <a:spcBef>
                <a:spcPts val="0"/>
              </a:spcBef>
              <a:spcAft>
                <a:spcPts val="1200"/>
              </a:spcAft>
              <a:buNone/>
            </a:pPr>
            <a:r>
              <a:rPr lang="en-CA" sz="2000" b="1" dirty="0">
                <a:solidFill>
                  <a:schemeClr val="tx1"/>
                </a:solidFill>
                <a:latin typeface="Calibri Light" panose="020F0302020204030204" pitchFamily="34" charset="0"/>
              </a:rPr>
              <a:t>2.4 Maintain predator/prey balance - maintain abundance of top predators (stocked and wild) in balance with available prey fish.</a:t>
            </a:r>
          </a:p>
          <a:p>
            <a:pPr marL="720000" indent="-457200">
              <a:spcBef>
                <a:spcPts val="0"/>
              </a:spcBef>
              <a:spcAft>
                <a:spcPts val="1200"/>
              </a:spcAft>
              <a:buNone/>
            </a:pPr>
            <a:r>
              <a:rPr lang="en-CA" sz="2000" b="1" dirty="0">
                <a:solidFill>
                  <a:schemeClr val="tx1"/>
                </a:solidFill>
                <a:latin typeface="Calibri Light" panose="020F0302020204030204" pitchFamily="34" charset="0"/>
              </a:rPr>
              <a:t>2.5 Maintain Rainbow Trout (Steelhead) fisheries – maintain fisheries through stocking and, where appropriate, enhance naturally produced populations supporting recreational lake and tributary fisheries for Rainbow Trout.</a:t>
            </a:r>
          </a:p>
          <a:p>
            <a:pPr marL="720000" indent="-457200">
              <a:spcBef>
                <a:spcPts val="0"/>
              </a:spcBef>
              <a:spcAft>
                <a:spcPts val="1200"/>
              </a:spcAft>
              <a:buNone/>
            </a:pPr>
            <a:r>
              <a:rPr lang="en-CA" sz="2000" b="1" dirty="0">
                <a:solidFill>
                  <a:schemeClr val="tx1"/>
                </a:solidFill>
                <a:latin typeface="Calibri Light" panose="020F0302020204030204" pitchFamily="34" charset="0"/>
              </a:rPr>
              <a:t>2.6 Maintain Brown Trout and Coho Salmon fisheries – maintain the recreational lake and tributary fisheries for Brown Trout and Coho Salmon through stocking.</a:t>
            </a:r>
          </a:p>
          <a:p>
            <a:pPr marL="720000" indent="-457200">
              <a:spcBef>
                <a:spcPts val="0"/>
              </a:spcBef>
              <a:spcAft>
                <a:spcPts val="1200"/>
              </a:spcAft>
              <a:buNone/>
            </a:pPr>
            <a:r>
              <a:rPr lang="en-CA" sz="2000" b="1" dirty="0">
                <a:solidFill>
                  <a:schemeClr val="tx1"/>
                </a:solidFill>
                <a:latin typeface="Calibri Light" panose="020F0302020204030204" pitchFamily="34" charset="0"/>
              </a:rPr>
              <a:t>	</a:t>
            </a:r>
          </a:p>
        </p:txBody>
      </p:sp>
      <p:sp>
        <p:nvSpPr>
          <p:cNvPr id="8" name="Rectangle 7"/>
          <p:cNvSpPr/>
          <p:nvPr/>
        </p:nvSpPr>
        <p:spPr>
          <a:xfrm>
            <a:off x="7614743" y="1705709"/>
            <a:ext cx="1080616" cy="1569660"/>
          </a:xfrm>
          <a:prstGeom prst="rect">
            <a:avLst/>
          </a:prstGeom>
        </p:spPr>
        <p:txBody>
          <a:bodyPr wrap="square">
            <a:spAutoFit/>
          </a:bodyPr>
          <a:lstStyle/>
          <a:p>
            <a:r>
              <a:rPr lang="en-CA" sz="9600" b="1" dirty="0">
                <a:solidFill>
                  <a:srgbClr val="A0FD23"/>
                </a:solidFill>
              </a:rPr>
              <a:t>√</a:t>
            </a:r>
          </a:p>
        </p:txBody>
      </p:sp>
      <p:sp>
        <p:nvSpPr>
          <p:cNvPr id="9" name="Rectangle 8"/>
          <p:cNvSpPr/>
          <p:nvPr/>
        </p:nvSpPr>
        <p:spPr>
          <a:xfrm>
            <a:off x="7954568" y="2991836"/>
            <a:ext cx="1080616" cy="1446550"/>
          </a:xfrm>
          <a:prstGeom prst="rect">
            <a:avLst/>
          </a:prstGeom>
          <a:noFill/>
        </p:spPr>
        <p:txBody>
          <a:bodyPr wrap="square">
            <a:spAutoFit/>
          </a:bodyPr>
          <a:lstStyle/>
          <a:p>
            <a:r>
              <a:rPr lang="en-CA" sz="8800" b="1" dirty="0">
                <a:solidFill>
                  <a:srgbClr val="FF0000"/>
                </a:solidFill>
              </a:rPr>
              <a:t>X</a:t>
            </a:r>
          </a:p>
        </p:txBody>
      </p:sp>
      <p:sp>
        <p:nvSpPr>
          <p:cNvPr id="10" name="Rectangle 9"/>
          <p:cNvSpPr/>
          <p:nvPr/>
        </p:nvSpPr>
        <p:spPr>
          <a:xfrm>
            <a:off x="7887896" y="4469662"/>
            <a:ext cx="1080616" cy="1446550"/>
          </a:xfrm>
          <a:prstGeom prst="rect">
            <a:avLst/>
          </a:prstGeom>
          <a:noFill/>
        </p:spPr>
        <p:txBody>
          <a:bodyPr wrap="square">
            <a:spAutoFit/>
          </a:bodyPr>
          <a:lstStyle/>
          <a:p>
            <a:r>
              <a:rPr lang="en-CA" sz="8800" b="1" dirty="0">
                <a:solidFill>
                  <a:srgbClr val="FF0000"/>
                </a:solidFill>
              </a:rPr>
              <a:t>X</a:t>
            </a:r>
          </a:p>
        </p:txBody>
      </p:sp>
      <p:sp>
        <p:nvSpPr>
          <p:cNvPr id="7" name="Rectangle 6"/>
          <p:cNvSpPr/>
          <p:nvPr/>
        </p:nvSpPr>
        <p:spPr>
          <a:xfrm>
            <a:off x="7117980" y="2930281"/>
            <a:ext cx="1080616" cy="1569660"/>
          </a:xfrm>
          <a:prstGeom prst="rect">
            <a:avLst/>
          </a:prstGeom>
        </p:spPr>
        <p:txBody>
          <a:bodyPr wrap="square">
            <a:spAutoFit/>
          </a:bodyPr>
          <a:lstStyle/>
          <a:p>
            <a:r>
              <a:rPr lang="en-CA" sz="9600" b="1" dirty="0">
                <a:solidFill>
                  <a:srgbClr val="A0FD23"/>
                </a:solidFill>
              </a:rPr>
              <a:t>√</a:t>
            </a:r>
          </a:p>
        </p:txBody>
      </p:sp>
      <p:sp>
        <p:nvSpPr>
          <p:cNvPr id="11" name="Rectangle 10"/>
          <p:cNvSpPr/>
          <p:nvPr/>
        </p:nvSpPr>
        <p:spPr>
          <a:xfrm>
            <a:off x="7139751" y="4371875"/>
            <a:ext cx="1080616" cy="1569660"/>
          </a:xfrm>
          <a:prstGeom prst="rect">
            <a:avLst/>
          </a:prstGeom>
        </p:spPr>
        <p:txBody>
          <a:bodyPr wrap="square">
            <a:spAutoFit/>
          </a:bodyPr>
          <a:lstStyle/>
          <a:p>
            <a:r>
              <a:rPr lang="en-CA" sz="9600" b="1" dirty="0">
                <a:solidFill>
                  <a:srgbClr val="A0FD23"/>
                </a:solidFill>
              </a:rPr>
              <a:t>√</a:t>
            </a:r>
          </a:p>
        </p:txBody>
      </p:sp>
    </p:spTree>
    <p:extLst>
      <p:ext uri="{BB962C8B-B14F-4D97-AF65-F5344CB8AC3E}">
        <p14:creationId xmlns:p14="http://schemas.microsoft.com/office/powerpoint/2010/main" val="1450202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par>
                          <p:cTn id="13" fill="hold">
                            <p:stCondLst>
                              <p:cond delay="500"/>
                            </p:stCondLst>
                            <p:childTnLst>
                              <p:par>
                                <p:cTn id="14" presetID="22" presetClass="entr" presetSubtype="4"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down)">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wipe(down)">
                                      <p:cBhvr>
                                        <p:cTn id="21" dur="500"/>
                                        <p:tgtEl>
                                          <p:spTgt spid="11"/>
                                        </p:tgtEl>
                                      </p:cBhvr>
                                    </p:animEffect>
                                  </p:childTnLst>
                                </p:cTn>
                              </p:par>
                            </p:childTnLst>
                          </p:cTn>
                        </p:par>
                        <p:par>
                          <p:cTn id="22" fill="hold">
                            <p:stCondLst>
                              <p:cond delay="500"/>
                            </p:stCondLst>
                            <p:childTnLst>
                              <p:par>
                                <p:cTn id="23" presetID="22" presetClass="entr" presetSubtype="4"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down)">
                                      <p:cBhvr>
                                        <p:cTn id="2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7"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609593" y="386051"/>
            <a:ext cx="7772400" cy="1371600"/>
          </a:xfrm>
        </p:spPr>
        <p:txBody>
          <a:bodyPr>
            <a:noAutofit/>
          </a:bodyPr>
          <a:lstStyle/>
          <a:p>
            <a:pPr>
              <a:defRPr/>
            </a:pPr>
            <a:r>
              <a:rPr lang="en-US" sz="4400" dirty="0">
                <a:solidFill>
                  <a:schemeClr val="tx1"/>
                </a:solidFill>
              </a:rPr>
              <a:t>Progress towards Deep Pelagic and Offshore Benthic Zone</a:t>
            </a:r>
          </a:p>
          <a:p>
            <a:pPr>
              <a:defRPr/>
            </a:pPr>
            <a:r>
              <a:rPr lang="en-US" sz="4400" dirty="0">
                <a:solidFill>
                  <a:schemeClr val="tx1"/>
                </a:solidFill>
              </a:rPr>
              <a:t>Fish Community Objectives</a:t>
            </a:r>
          </a:p>
        </p:txBody>
      </p:sp>
      <p:grpSp>
        <p:nvGrpSpPr>
          <p:cNvPr id="41" name="Group 61"/>
          <p:cNvGrpSpPr>
            <a:grpSpLocks/>
          </p:cNvGrpSpPr>
          <p:nvPr/>
        </p:nvGrpSpPr>
        <p:grpSpPr bwMode="auto">
          <a:xfrm>
            <a:off x="1269686" y="3389746"/>
            <a:ext cx="6452214" cy="2300907"/>
            <a:chOff x="1791" y="3083"/>
            <a:chExt cx="1780" cy="574"/>
          </a:xfrm>
        </p:grpSpPr>
        <p:grpSp>
          <p:nvGrpSpPr>
            <p:cNvPr id="42" name="Group 14"/>
            <p:cNvGrpSpPr>
              <a:grpSpLocks/>
            </p:cNvGrpSpPr>
            <p:nvPr/>
          </p:nvGrpSpPr>
          <p:grpSpPr bwMode="auto">
            <a:xfrm>
              <a:off x="2852" y="3296"/>
              <a:ext cx="719" cy="361"/>
              <a:chOff x="0" y="3107"/>
              <a:chExt cx="2692" cy="1104"/>
            </a:xfrm>
          </p:grpSpPr>
          <p:pic>
            <p:nvPicPr>
              <p:cNvPr id="57" name="Picture 15" descr="lake_whitefish"/>
              <p:cNvPicPr>
                <a:picLocks noChangeAspect="1" noChangeArrowheads="1"/>
              </p:cNvPicPr>
              <p:nvPr/>
            </p:nvPicPr>
            <p:blipFill>
              <a:blip r:embed="rId3"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0" y="3107"/>
                <a:ext cx="2692" cy="1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 name="Rectangle 16"/>
              <p:cNvSpPr>
                <a:spLocks noChangeArrowheads="1"/>
              </p:cNvSpPr>
              <p:nvPr/>
            </p:nvSpPr>
            <p:spPr bwMode="auto">
              <a:xfrm>
                <a:off x="2115" y="3923"/>
                <a:ext cx="226" cy="182"/>
              </a:xfrm>
              <a:prstGeom prst="rect">
                <a:avLst/>
              </a:prstGeom>
              <a:solidFill>
                <a:schemeClr val="bg1"/>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3" name="Group 17"/>
            <p:cNvGrpSpPr>
              <a:grpSpLocks/>
            </p:cNvGrpSpPr>
            <p:nvPr/>
          </p:nvGrpSpPr>
          <p:grpSpPr bwMode="auto">
            <a:xfrm>
              <a:off x="3235" y="3201"/>
              <a:ext cx="336" cy="141"/>
              <a:chOff x="-607" y="2744"/>
              <a:chExt cx="3639" cy="1313"/>
            </a:xfrm>
          </p:grpSpPr>
          <p:pic>
            <p:nvPicPr>
              <p:cNvPr id="55" name="Picture 18" descr="cisco"/>
              <p:cNvPicPr>
                <a:picLocks noChangeAspect="1" noChangeArrowheads="1"/>
              </p:cNvPicPr>
              <p:nvPr/>
            </p:nvPicPr>
            <p:blipFill>
              <a:blip r:embed="rId4"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607" y="2744"/>
                <a:ext cx="3639" cy="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 name="Rectangle 19"/>
              <p:cNvSpPr>
                <a:spLocks noChangeArrowheads="1"/>
              </p:cNvSpPr>
              <p:nvPr/>
            </p:nvSpPr>
            <p:spPr bwMode="auto">
              <a:xfrm>
                <a:off x="2115" y="3787"/>
                <a:ext cx="226" cy="182"/>
              </a:xfrm>
              <a:prstGeom prst="rect">
                <a:avLst/>
              </a:prstGeom>
              <a:solidFill>
                <a:schemeClr val="bg1"/>
              </a:solidFill>
              <a:ln w="9525">
                <a:solidFill>
                  <a:srgbClr val="DDDDDD"/>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4" name="Group 35"/>
            <p:cNvGrpSpPr>
              <a:grpSpLocks/>
            </p:cNvGrpSpPr>
            <p:nvPr/>
          </p:nvGrpSpPr>
          <p:grpSpPr bwMode="auto">
            <a:xfrm>
              <a:off x="2453" y="3083"/>
              <a:ext cx="709" cy="154"/>
              <a:chOff x="1752" y="2562"/>
              <a:chExt cx="1553" cy="296"/>
            </a:xfrm>
          </p:grpSpPr>
          <p:pic>
            <p:nvPicPr>
              <p:cNvPr id="53" name="Picture 36" descr="sea_lamprey"/>
              <p:cNvPicPr>
                <a:picLocks noChangeAspect="1" noChangeArrowheads="1"/>
              </p:cNvPicPr>
              <p:nvPr/>
            </p:nvPicPr>
            <p:blipFill>
              <a:blip r:embed="rId5"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752" y="2562"/>
                <a:ext cx="1553" cy="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Oval 37"/>
              <p:cNvSpPr>
                <a:spLocks noChangeArrowheads="1"/>
              </p:cNvSpPr>
              <p:nvPr/>
            </p:nvSpPr>
            <p:spPr bwMode="auto">
              <a:xfrm>
                <a:off x="3158" y="2744"/>
                <a:ext cx="91" cy="91"/>
              </a:xfrm>
              <a:prstGeom prst="ellipse">
                <a:avLst/>
              </a:prstGeom>
              <a:solidFill>
                <a:schemeClr val="bg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pic>
          <p:nvPicPr>
            <p:cNvPr id="45" name="Picture 40" descr="sculpin-chabot"/>
            <p:cNvPicPr>
              <a:picLocks noChangeAspect="1" noChangeArrowheads="1"/>
            </p:cNvPicPr>
            <p:nvPr/>
          </p:nvPicPr>
          <p:blipFill>
            <a:blip r:embed="rId6"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2826" y="3272"/>
              <a:ext cx="272" cy="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6" name="Group 41"/>
            <p:cNvGrpSpPr>
              <a:grpSpLocks/>
            </p:cNvGrpSpPr>
            <p:nvPr/>
          </p:nvGrpSpPr>
          <p:grpSpPr bwMode="auto">
            <a:xfrm>
              <a:off x="2570" y="3467"/>
              <a:ext cx="227" cy="71"/>
              <a:chOff x="3593" y="4118"/>
              <a:chExt cx="654" cy="214"/>
            </a:xfrm>
          </p:grpSpPr>
          <p:pic>
            <p:nvPicPr>
              <p:cNvPr id="51" name="Picture 42" descr="slimyscm"/>
              <p:cNvPicPr>
                <a:picLocks noChangeAspect="1" noChangeArrowheads="1"/>
              </p:cNvPicPr>
              <p:nvPr/>
            </p:nvPicPr>
            <p:blipFill>
              <a:blip r:embed="rId7"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3593" y="4118"/>
                <a:ext cx="654" cy="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 name="Rectangle 43"/>
              <p:cNvSpPr>
                <a:spLocks noChangeArrowheads="1"/>
              </p:cNvSpPr>
              <p:nvPr/>
            </p:nvSpPr>
            <p:spPr bwMode="auto">
              <a:xfrm>
                <a:off x="4065" y="4286"/>
                <a:ext cx="182" cy="46"/>
              </a:xfrm>
              <a:prstGeom prst="rect">
                <a:avLst/>
              </a:prstGeom>
              <a:solidFill>
                <a:schemeClr val="bg1"/>
              </a:solidFill>
              <a:ln w="9525">
                <a:solidFill>
                  <a:srgbClr val="DDDDDD"/>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7" name="Group 53"/>
            <p:cNvGrpSpPr>
              <a:grpSpLocks/>
            </p:cNvGrpSpPr>
            <p:nvPr/>
          </p:nvGrpSpPr>
          <p:grpSpPr bwMode="auto">
            <a:xfrm>
              <a:off x="1791" y="3107"/>
              <a:ext cx="940" cy="401"/>
              <a:chOff x="255" y="2517"/>
              <a:chExt cx="2331" cy="998"/>
            </a:xfrm>
          </p:grpSpPr>
          <p:pic>
            <p:nvPicPr>
              <p:cNvPr id="48" name="Picture 54" descr="lake_trout1"/>
              <p:cNvPicPr>
                <a:picLocks noChangeAspect="1" noChangeArrowheads="1"/>
              </p:cNvPicPr>
              <p:nvPr/>
            </p:nvPicPr>
            <p:blipFill>
              <a:blip r:embed="rId8" cstate="screen">
                <a:clrChange>
                  <a:clrFrom>
                    <a:srgbClr val="F8F8F8"/>
                  </a:clrFrom>
                  <a:clrTo>
                    <a:srgbClr val="F8F8F8">
                      <a:alpha val="0"/>
                    </a:srgbClr>
                  </a:clrTo>
                </a:clrChange>
                <a:extLst>
                  <a:ext uri="{28A0092B-C50C-407E-A947-70E740481C1C}">
                    <a14:useLocalDpi xmlns:a14="http://schemas.microsoft.com/office/drawing/2010/main"/>
                  </a:ext>
                </a:extLst>
              </a:blip>
              <a:srcRect/>
              <a:stretch>
                <a:fillRect/>
              </a:stretch>
            </p:blipFill>
            <p:spPr bwMode="auto">
              <a:xfrm flipH="1">
                <a:off x="255" y="2517"/>
                <a:ext cx="2331" cy="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 name="Rectangle 55"/>
              <p:cNvSpPr>
                <a:spLocks noChangeArrowheads="1"/>
              </p:cNvSpPr>
              <p:nvPr/>
            </p:nvSpPr>
            <p:spPr bwMode="auto">
              <a:xfrm>
                <a:off x="346" y="3334"/>
                <a:ext cx="725" cy="181"/>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 name="Rectangle 56"/>
              <p:cNvSpPr>
                <a:spLocks noChangeArrowheads="1"/>
              </p:cNvSpPr>
              <p:nvPr/>
            </p:nvSpPr>
            <p:spPr bwMode="auto">
              <a:xfrm>
                <a:off x="618" y="3243"/>
                <a:ext cx="91" cy="91"/>
              </a:xfrm>
              <a:prstGeom prst="rect">
                <a:avLst/>
              </a:prstGeom>
              <a:solidFill>
                <a:schemeClr val="bg1"/>
              </a:solidFill>
              <a:ln w="9525">
                <a:solidFill>
                  <a:srgbClr val="DDDDDD"/>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Tree>
    <p:extLst>
      <p:ext uri="{BB962C8B-B14F-4D97-AF65-F5344CB8AC3E}">
        <p14:creationId xmlns:p14="http://schemas.microsoft.com/office/powerpoint/2010/main" val="29814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91F17-8AD2-4234-8278-B71576334E04}"/>
              </a:ext>
            </a:extLst>
          </p:cNvPr>
          <p:cNvSpPr>
            <a:spLocks noGrp="1"/>
          </p:cNvSpPr>
          <p:nvPr>
            <p:ph type="title"/>
          </p:nvPr>
        </p:nvSpPr>
        <p:spPr/>
        <p:txBody>
          <a:bodyPr/>
          <a:lstStyle/>
          <a:p>
            <a:r>
              <a:rPr lang="en-CA" b="1" dirty="0">
                <a:latin typeface="Calibri Light" panose="020F0302020204030204" pitchFamily="34" charset="0"/>
              </a:rPr>
              <a:t>DEEP PELAGIC AND OFFSHORE BENTHIC ZONE GOAL</a:t>
            </a:r>
            <a:endParaRPr lang="en-US" dirty="0"/>
          </a:p>
        </p:txBody>
      </p:sp>
      <p:sp>
        <p:nvSpPr>
          <p:cNvPr id="3" name="Content Placeholder 2">
            <a:extLst>
              <a:ext uri="{FF2B5EF4-FFF2-40B4-BE49-F238E27FC236}">
                <a16:creationId xmlns:a16="http://schemas.microsoft.com/office/drawing/2014/main" id="{755E8344-F8CF-450C-826C-652F269F977A}"/>
              </a:ext>
            </a:extLst>
          </p:cNvPr>
          <p:cNvSpPr>
            <a:spLocks noGrp="1"/>
          </p:cNvSpPr>
          <p:nvPr>
            <p:ph idx="1"/>
          </p:nvPr>
        </p:nvSpPr>
        <p:spPr/>
        <p:txBody>
          <a:bodyPr/>
          <a:lstStyle/>
          <a:p>
            <a:pPr marL="0" indent="0">
              <a:buNone/>
            </a:pPr>
            <a:r>
              <a:rPr lang="en-CA" b="1" dirty="0">
                <a:latin typeface="Calibri Light" panose="020F0302020204030204" pitchFamily="34" charset="0"/>
              </a:rPr>
              <a:t>Protect and restore the diversity of the offshore benthic fish community composed of a mix of self-sustaining native species including Lake Trout, Burbot, Lake Whitefish, </a:t>
            </a:r>
            <a:r>
              <a:rPr lang="en-CA" b="1" dirty="0" err="1">
                <a:latin typeface="Calibri Light" panose="020F0302020204030204" pitchFamily="34" charset="0"/>
              </a:rPr>
              <a:t>deepwater</a:t>
            </a:r>
            <a:r>
              <a:rPr lang="en-CA" b="1" dirty="0">
                <a:latin typeface="Calibri Light" panose="020F0302020204030204" pitchFamily="34" charset="0"/>
              </a:rPr>
              <a:t> ciscoes, Slimy Sculpin, and Deepwater Sculpin</a:t>
            </a:r>
            <a:endParaRPr lang="en-US" dirty="0"/>
          </a:p>
        </p:txBody>
      </p:sp>
    </p:spTree>
    <p:extLst>
      <p:ext uri="{BB962C8B-B14F-4D97-AF65-F5344CB8AC3E}">
        <p14:creationId xmlns:p14="http://schemas.microsoft.com/office/powerpoint/2010/main" val="13953632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274</TotalTime>
  <Words>1075</Words>
  <Application>Microsoft Office PowerPoint</Application>
  <PresentationFormat>On-screen Show (4:3)</PresentationFormat>
  <Paragraphs>71</Paragraphs>
  <Slides>10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NEARSHORE ZONE GOAL:</vt:lpstr>
      <vt:lpstr>1.0 NEARSHORE ZONE GOAL: Protect, restore and sustain the diversity of the nearshore fish community, with an emphasis on self-sustaining native fishes such as Walleye, Yellow Perch, Lake Sturgeon, Smallmouth Bass, Largemouth Bass, sunfish, Northern Pike, Muskellunge, Round Whitefish and American Eel. </vt:lpstr>
      <vt:lpstr>PowerPoint Presentation</vt:lpstr>
      <vt:lpstr>OFFSHORE PELAGIC ZONE GOAL</vt:lpstr>
      <vt:lpstr>2.0 OFFSHORE PELAGIC ZONE GOAL: Maintain the offshore pelagic fish community, that is characterized by a diversity of trout and salmon species including Chinook Salmon, Coho Salmon, Rainbow Trout, Brown Trout, and Atlantic Salmon, in balance with prey fish populations and lower trophic levels.</vt:lpstr>
      <vt:lpstr>2.0 OFFSHORE PELAGIC ZONE GOAL: Maintain the offshore pelagic fish community, that is characterized by a diversity of trout and salmon species including Chinook Salmon, Coho Salmon, Rainbow Trout, Brown Trout, and Atlantic Salmon, in balance with prey fish populations and lower trophic levels.</vt:lpstr>
      <vt:lpstr>PowerPoint Presentation</vt:lpstr>
      <vt:lpstr>DEEP PELAGIC AND OFFSHORE BENTHIC ZONE GOAL</vt:lpstr>
      <vt:lpstr>3.0 DEEP PELAGIC AND OFFSHORE BENTHIC ZONE GOAL: Protect and restore the diversity of the offshore benthic fish community composed of a mix of self-sustaining native species including Lake Trout, Burbot, Lake Whitefish, deepwater ciscoes, Slimy Sculpin, and Deepwater Sculpin.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Legard, Christopher D (DEC)</dc:creator>
  <cp:lastModifiedBy>Legard, Christopher D (DEC)</cp:lastModifiedBy>
  <cp:revision>5</cp:revision>
  <dcterms:created xsi:type="dcterms:W3CDTF">2019-03-25T14:35:01Z</dcterms:created>
  <dcterms:modified xsi:type="dcterms:W3CDTF">2019-03-26T14:38:45Z</dcterms:modified>
</cp:coreProperties>
</file>