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79" r:id="rId3"/>
    <p:sldId id="280" r:id="rId4"/>
    <p:sldId id="258" r:id="rId5"/>
    <p:sldId id="257" r:id="rId6"/>
    <p:sldId id="265" r:id="rId7"/>
    <p:sldId id="278" r:id="rId8"/>
    <p:sldId id="262" r:id="rId9"/>
    <p:sldId id="263" r:id="rId10"/>
    <p:sldId id="281" r:id="rId11"/>
    <p:sldId id="282" r:id="rId12"/>
    <p:sldId id="283" r:id="rId13"/>
    <p:sldId id="284" r:id="rId14"/>
    <p:sldId id="285" r:id="rId15"/>
    <p:sldId id="287" r:id="rId16"/>
    <p:sldId id="290" r:id="rId17"/>
    <p:sldId id="291" r:id="rId18"/>
    <p:sldId id="288" r:id="rId19"/>
    <p:sldId id="289" r:id="rId20"/>
    <p:sldId id="272" r:id="rId21"/>
    <p:sldId id="273" r:id="rId22"/>
    <p:sldId id="274" r:id="rId23"/>
    <p:sldId id="275" r:id="rId24"/>
    <p:sldId id="277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runder\Downloads\Status%20Summary%20Spreadsheet%20(Mar%2021%202019)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56778735887874"/>
          <c:y val="0.24260381314843171"/>
          <c:w val="0.73134572644680795"/>
          <c:h val="0.54437928804038294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rgbClr val="000080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000080"/>
              </a:solidFill>
              <a:ln w="19050"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'[Status Summary Spreadsheet (Feb 22 2019).xls]Michigan'!$T$5:$T$45</c:f>
                <c:numCache>
                  <c:formatCode>General</c:formatCode>
                  <c:ptCount val="41"/>
                  <c:pt idx="15">
                    <c:v>1.8806735819349014</c:v>
                  </c:pt>
                  <c:pt idx="16">
                    <c:v>3.3978841109587012</c:v>
                  </c:pt>
                  <c:pt idx="17">
                    <c:v>23.455646386993102</c:v>
                  </c:pt>
                  <c:pt idx="18">
                    <c:v>5.0509245367669937</c:v>
                  </c:pt>
                  <c:pt idx="19">
                    <c:v>59.700066553543003</c:v>
                  </c:pt>
                  <c:pt idx="20">
                    <c:v>4.7117675578679918</c:v>
                  </c:pt>
                  <c:pt idx="21">
                    <c:v>6.6088638825551023</c:v>
                  </c:pt>
                  <c:pt idx="22">
                    <c:v>7.0753301196141987</c:v>
                  </c:pt>
                  <c:pt idx="23">
                    <c:v>3.9410331246640999</c:v>
                  </c:pt>
                  <c:pt idx="24">
                    <c:v>5.1427587097729992</c:v>
                  </c:pt>
                  <c:pt idx="25">
                    <c:v>6.1854668507949029</c:v>
                  </c:pt>
                  <c:pt idx="26">
                    <c:v>8.7444646139789981</c:v>
                  </c:pt>
                  <c:pt idx="27">
                    <c:v>9.2709308238265073</c:v>
                  </c:pt>
                  <c:pt idx="28">
                    <c:v>16.745029118560399</c:v>
                  </c:pt>
                  <c:pt idx="29">
                    <c:v>4.9806316377448967</c:v>
                  </c:pt>
                  <c:pt idx="30">
                    <c:v>7.6866073077307959</c:v>
                  </c:pt>
                  <c:pt idx="31">
                    <c:v>4.0408166033598025</c:v>
                  </c:pt>
                  <c:pt idx="32">
                    <c:v>4.6474625295930014</c:v>
                  </c:pt>
                  <c:pt idx="33">
                    <c:v>2.8927705365772018</c:v>
                  </c:pt>
                  <c:pt idx="34">
                    <c:v>3.5681960181661996</c:v>
                  </c:pt>
                  <c:pt idx="35">
                    <c:v>3.2335281690617994</c:v>
                  </c:pt>
                  <c:pt idx="36">
                    <c:v>8.391517848295301</c:v>
                  </c:pt>
                  <c:pt idx="37">
                    <c:v>2.4118077815645012</c:v>
                  </c:pt>
                  <c:pt idx="38">
                    <c:v>4.0312794033686004</c:v>
                  </c:pt>
                </c:numCache>
              </c:numRef>
            </c:plus>
            <c:minus>
              <c:numRef>
                <c:f>'[Status Summary Spreadsheet (Feb 22 2019).xls]Michigan'!$S$5:$S$45</c:f>
                <c:numCache>
                  <c:formatCode>General</c:formatCode>
                  <c:ptCount val="41"/>
                  <c:pt idx="15">
                    <c:v>1.8806735819349998</c:v>
                  </c:pt>
                  <c:pt idx="16">
                    <c:v>3.3978841109586972</c:v>
                  </c:pt>
                  <c:pt idx="17">
                    <c:v>23.455646386993102</c:v>
                  </c:pt>
                  <c:pt idx="18">
                    <c:v>5.0509245367670079</c:v>
                  </c:pt>
                  <c:pt idx="19">
                    <c:v>59.700066553542698</c:v>
                  </c:pt>
                  <c:pt idx="20">
                    <c:v>4.7117675578681082</c:v>
                  </c:pt>
                  <c:pt idx="21">
                    <c:v>6.6088638825551023</c:v>
                  </c:pt>
                  <c:pt idx="22">
                    <c:v>7.0753301196141987</c:v>
                  </c:pt>
                  <c:pt idx="23">
                    <c:v>3.9410331246640999</c:v>
                  </c:pt>
                  <c:pt idx="24">
                    <c:v>5.1427587097729992</c:v>
                  </c:pt>
                  <c:pt idx="25">
                    <c:v>6.1854668507949029</c:v>
                  </c:pt>
                  <c:pt idx="26">
                    <c:v>8.7444646139789981</c:v>
                  </c:pt>
                  <c:pt idx="27">
                    <c:v>9.2709308238263031</c:v>
                  </c:pt>
                  <c:pt idx="28">
                    <c:v>16.745029118560399</c:v>
                  </c:pt>
                  <c:pt idx="29">
                    <c:v>4.9806316377448967</c:v>
                  </c:pt>
                  <c:pt idx="30">
                    <c:v>7.686607307730803</c:v>
                  </c:pt>
                  <c:pt idx="31">
                    <c:v>4.0408166033598025</c:v>
                  </c:pt>
                  <c:pt idx="32">
                    <c:v>4.6474625295930014</c:v>
                  </c:pt>
                  <c:pt idx="33">
                    <c:v>2.8927705365772018</c:v>
                  </c:pt>
                  <c:pt idx="34">
                    <c:v>3.5681960181661996</c:v>
                  </c:pt>
                  <c:pt idx="35">
                    <c:v>3.2335281690617994</c:v>
                  </c:pt>
                  <c:pt idx="36">
                    <c:v>8.3915178482952992</c:v>
                  </c:pt>
                  <c:pt idx="37">
                    <c:v>2.4118077815645012</c:v>
                  </c:pt>
                  <c:pt idx="38">
                    <c:v>4.0312794033686004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'[Status Summary Spreadsheet (Feb 22 2019).xls]Michigan'!$A$5:$A$45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xVal>
          <c:yVal>
            <c:numRef>
              <c:f>'[Status Summary Spreadsheet (Feb 22 2019).xls]Michigan'!$P$5:$P$45</c:f>
              <c:numCache>
                <c:formatCode>General</c:formatCode>
                <c:ptCount val="41"/>
                <c:pt idx="15" formatCode="#,##0_);[Red]\(#,##0\)">
                  <c:v>23.8304765803259</c:v>
                </c:pt>
                <c:pt idx="16" formatCode="#,##0_);[Red]\(#,##0\)">
                  <c:v>25.224352409428498</c:v>
                </c:pt>
                <c:pt idx="17" formatCode="#,##0_);[Red]\(#,##0\)">
                  <c:v>66.595439297840201</c:v>
                </c:pt>
                <c:pt idx="18" formatCode="#,##0_);[Red]\(#,##0\)">
                  <c:v>90.31080060095131</c:v>
                </c:pt>
                <c:pt idx="19" formatCode="#,##0_);[Red]\(#,##0\)">
                  <c:v>138.49890760700899</c:v>
                </c:pt>
                <c:pt idx="20" formatCode="#,##0_);[Red]\(#,##0\)">
                  <c:v>79.782902409995003</c:v>
                </c:pt>
                <c:pt idx="21" formatCode="#,##0_);[Red]\(#,##0\)">
                  <c:v>77.316000000000003</c:v>
                </c:pt>
                <c:pt idx="22" formatCode="#,##0_);[Red]\(#,##0\)">
                  <c:v>78.415999999999997</c:v>
                </c:pt>
                <c:pt idx="23" formatCode="#,##0_);[Red]\(#,##0\)">
                  <c:v>79.8</c:v>
                </c:pt>
                <c:pt idx="24" formatCode="#,##0_);[Red]\(#,##0\)">
                  <c:v>106.038</c:v>
                </c:pt>
                <c:pt idx="25" formatCode="#,##0_);[Red]\(#,##0\)">
                  <c:v>57.426000000000002</c:v>
                </c:pt>
                <c:pt idx="26" formatCode="#,##0_);[Red]\(#,##0\)">
                  <c:v>81.739999999999995</c:v>
                </c:pt>
                <c:pt idx="27" formatCode="#,##0_);[Red]\(#,##0\)">
                  <c:v>94.389494508613495</c:v>
                </c:pt>
                <c:pt idx="28" formatCode="#,##0_);[Red]\(#,##0\)">
                  <c:v>74.051000000000002</c:v>
                </c:pt>
                <c:pt idx="29" formatCode="#,##0_);[Red]\(#,##0\)">
                  <c:v>42.040999999999997</c:v>
                </c:pt>
                <c:pt idx="30" formatCode="#,##0_);[Red]\(#,##0\)">
                  <c:v>61.627000000000002</c:v>
                </c:pt>
                <c:pt idx="31" formatCode="#,##0_);[Red]\(#,##0\)">
                  <c:v>47.7</c:v>
                </c:pt>
                <c:pt idx="32" formatCode="#,##0_);[Red]\(#,##0\)">
                  <c:v>61.801000000000002</c:v>
                </c:pt>
                <c:pt idx="33" formatCode="#,##0_);[Red]\(#,##0\)">
                  <c:v>28.131</c:v>
                </c:pt>
                <c:pt idx="34" formatCode="#,##0_);[Red]\(#,##0\)">
                  <c:v>32.335999999999999</c:v>
                </c:pt>
                <c:pt idx="35" formatCode="#,##0_);[Red]\(#,##0\)">
                  <c:v>18.981999999999999</c:v>
                </c:pt>
                <c:pt idx="36" formatCode="#,##0_);[Red]\(#,##0\)">
                  <c:v>23.431000000000001</c:v>
                </c:pt>
                <c:pt idx="37" formatCode="#,##0_);[Red]\(#,##0\)">
                  <c:v>20.11</c:v>
                </c:pt>
                <c:pt idx="38" formatCode="#,##0_);[Red]\(#,##0\)">
                  <c:v>26.999265972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18-4942-BC49-7ECCF2C49B61}"/>
            </c:ext>
          </c:extLst>
        </c:ser>
        <c:ser>
          <c:idx val="1"/>
          <c:order val="1"/>
          <c:spPr>
            <a:ln w="12700">
              <a:solidFill>
                <a:schemeClr val="accent5">
                  <a:lumMod val="1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'[Status Summary Spreadsheet (Feb 22 2019).xls]Michigan'!$A$5:$A$45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xVal>
          <c:yVal>
            <c:numRef>
              <c:f>'[Status Summary Spreadsheet (Feb 22 2019).xls]Michigan'!$X$5:$X$45</c:f>
              <c:numCache>
                <c:formatCode>#,##0_);[Red]\(#,##0\)</c:formatCode>
                <c:ptCount val="41"/>
                <c:pt idx="0">
                  <c:v>38.70337</c:v>
                </c:pt>
                <c:pt idx="1">
                  <c:v>38.70337</c:v>
                </c:pt>
                <c:pt idx="2">
                  <c:v>38.70337</c:v>
                </c:pt>
                <c:pt idx="3">
                  <c:v>38.70337</c:v>
                </c:pt>
                <c:pt idx="4">
                  <c:v>38.70337</c:v>
                </c:pt>
                <c:pt idx="5">
                  <c:v>38.70337</c:v>
                </c:pt>
                <c:pt idx="6">
                  <c:v>38.70337</c:v>
                </c:pt>
                <c:pt idx="7">
                  <c:v>38.70337</c:v>
                </c:pt>
                <c:pt idx="8">
                  <c:v>38.70337</c:v>
                </c:pt>
                <c:pt idx="9">
                  <c:v>38.70337</c:v>
                </c:pt>
                <c:pt idx="10">
                  <c:v>38.70337</c:v>
                </c:pt>
                <c:pt idx="11">
                  <c:v>38.70337</c:v>
                </c:pt>
                <c:pt idx="12">
                  <c:v>38.70337</c:v>
                </c:pt>
                <c:pt idx="13">
                  <c:v>38.70337</c:v>
                </c:pt>
                <c:pt idx="14">
                  <c:v>38.70337</c:v>
                </c:pt>
                <c:pt idx="15">
                  <c:v>38.70337</c:v>
                </c:pt>
                <c:pt idx="16">
                  <c:v>38.70337</c:v>
                </c:pt>
                <c:pt idx="17">
                  <c:v>38.70337</c:v>
                </c:pt>
                <c:pt idx="18">
                  <c:v>38.70337</c:v>
                </c:pt>
                <c:pt idx="19">
                  <c:v>38.70337</c:v>
                </c:pt>
                <c:pt idx="20">
                  <c:v>38.70337</c:v>
                </c:pt>
                <c:pt idx="21">
                  <c:v>38.70337</c:v>
                </c:pt>
                <c:pt idx="22">
                  <c:v>38.70337</c:v>
                </c:pt>
                <c:pt idx="23">
                  <c:v>38.70337</c:v>
                </c:pt>
                <c:pt idx="24">
                  <c:v>38.70337</c:v>
                </c:pt>
                <c:pt idx="25">
                  <c:v>38.70337</c:v>
                </c:pt>
                <c:pt idx="26">
                  <c:v>38.70337</c:v>
                </c:pt>
                <c:pt idx="27">
                  <c:v>38.70337</c:v>
                </c:pt>
                <c:pt idx="28">
                  <c:v>38.70337</c:v>
                </c:pt>
                <c:pt idx="29">
                  <c:v>38.70337</c:v>
                </c:pt>
                <c:pt idx="30">
                  <c:v>38.70337</c:v>
                </c:pt>
                <c:pt idx="31">
                  <c:v>38.70337</c:v>
                </c:pt>
                <c:pt idx="32">
                  <c:v>38.70337</c:v>
                </c:pt>
                <c:pt idx="33">
                  <c:v>38.70337</c:v>
                </c:pt>
                <c:pt idx="34">
                  <c:v>38.70337</c:v>
                </c:pt>
                <c:pt idx="35">
                  <c:v>38.70337</c:v>
                </c:pt>
                <c:pt idx="36">
                  <c:v>38.70337</c:v>
                </c:pt>
                <c:pt idx="37">
                  <c:v>38.70337</c:v>
                </c:pt>
                <c:pt idx="38">
                  <c:v>38.70337</c:v>
                </c:pt>
                <c:pt idx="39">
                  <c:v>38.70337</c:v>
                </c:pt>
                <c:pt idx="40">
                  <c:v>38.70337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18-4942-BC49-7ECCF2C49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471040"/>
        <c:axId val="1"/>
      </c:scatterChart>
      <c:valAx>
        <c:axId val="349471040"/>
        <c:scaling>
          <c:orientation val="minMax"/>
          <c:max val="2020"/>
          <c:min val="1980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1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Spawning Year</a:t>
                </a:r>
              </a:p>
            </c:rich>
          </c:tx>
          <c:layout>
            <c:manualLayout>
              <c:xMode val="edge"/>
              <c:yMode val="edge"/>
              <c:x val="0.42786187664041997"/>
              <c:y val="0.878699422572178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 val="autoZero"/>
        <c:crossBetween val="midCat"/>
        <c:majorUnit val="10"/>
        <c:minorUnit val="1"/>
      </c:valAx>
      <c:valAx>
        <c:axId val="1"/>
        <c:scaling>
          <c:orientation val="minMax"/>
          <c:max val="2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1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Adult</a:t>
                </a:r>
                <a:r>
                  <a:rPr lang="en-US" sz="12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Index</a:t>
                </a:r>
                <a:r>
                  <a:rPr lang="en-US" sz="1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(thousands)</a:t>
                </a:r>
              </a:p>
            </c:rich>
          </c:tx>
          <c:layout>
            <c:manualLayout>
              <c:xMode val="edge"/>
              <c:yMode val="edge"/>
              <c:x val="4.7263779527559051E-2"/>
              <c:y val="0.2472743307086614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349471040"/>
        <c:crosses val="autoZero"/>
        <c:crossBetween val="midCat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00036315995545"/>
          <c:y val="0.24773450442330391"/>
          <c:w val="0.74750159683568662"/>
          <c:h val="0.53474399125518268"/>
        </c:manualLayout>
      </c:layout>
      <c:scatterChart>
        <c:scatterStyle val="lineMarker"/>
        <c:varyColors val="0"/>
        <c:ser>
          <c:idx val="0"/>
          <c:order val="0"/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xVal>
            <c:numRef>
              <c:f>Michigan!$A$5:$A$46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xVal>
          <c:yVal>
            <c:numRef>
              <c:f>Michigan!$BQ$5:$BQ$46</c:f>
              <c:numCache>
                <c:formatCode>0.0</c:formatCode>
                <c:ptCount val="42"/>
                <c:pt idx="2">
                  <c:v>2.8</c:v>
                </c:pt>
                <c:pt idx="3">
                  <c:v>1</c:v>
                </c:pt>
                <c:pt idx="4">
                  <c:v>0.3</c:v>
                </c:pt>
                <c:pt idx="5">
                  <c:v>2.2999999999999998</c:v>
                </c:pt>
                <c:pt idx="6">
                  <c:v>3</c:v>
                </c:pt>
                <c:pt idx="7">
                  <c:v>3.4</c:v>
                </c:pt>
                <c:pt idx="8">
                  <c:v>1.9</c:v>
                </c:pt>
                <c:pt idx="9">
                  <c:v>4</c:v>
                </c:pt>
                <c:pt idx="10">
                  <c:v>2.2000000000000002</c:v>
                </c:pt>
                <c:pt idx="11">
                  <c:v>2.9</c:v>
                </c:pt>
                <c:pt idx="12">
                  <c:v>2.9</c:v>
                </c:pt>
                <c:pt idx="13">
                  <c:v>4.9000000000000004</c:v>
                </c:pt>
                <c:pt idx="14">
                  <c:v>6.5</c:v>
                </c:pt>
                <c:pt idx="15">
                  <c:v>3.7</c:v>
                </c:pt>
                <c:pt idx="16">
                  <c:v>5.3</c:v>
                </c:pt>
                <c:pt idx="17">
                  <c:v>6.4</c:v>
                </c:pt>
                <c:pt idx="18">
                  <c:v>8.4</c:v>
                </c:pt>
                <c:pt idx="19">
                  <c:v>8.9</c:v>
                </c:pt>
                <c:pt idx="20">
                  <c:v>10.7</c:v>
                </c:pt>
                <c:pt idx="21">
                  <c:v>8.6</c:v>
                </c:pt>
                <c:pt idx="22">
                  <c:v>9</c:v>
                </c:pt>
                <c:pt idx="23">
                  <c:v>10.8</c:v>
                </c:pt>
                <c:pt idx="24">
                  <c:v>13.7</c:v>
                </c:pt>
                <c:pt idx="25">
                  <c:v>15.1</c:v>
                </c:pt>
                <c:pt idx="26">
                  <c:v>15.7</c:v>
                </c:pt>
                <c:pt idx="27">
                  <c:v>15.8</c:v>
                </c:pt>
                <c:pt idx="28">
                  <c:v>12.3</c:v>
                </c:pt>
                <c:pt idx="29">
                  <c:v>10.4</c:v>
                </c:pt>
                <c:pt idx="30">
                  <c:v>11.1</c:v>
                </c:pt>
                <c:pt idx="31">
                  <c:v>9.9</c:v>
                </c:pt>
                <c:pt idx="32">
                  <c:v>9.1</c:v>
                </c:pt>
                <c:pt idx="33">
                  <c:v>10.7</c:v>
                </c:pt>
                <c:pt idx="34">
                  <c:v>8.6999999999999993</c:v>
                </c:pt>
                <c:pt idx="35">
                  <c:v>10</c:v>
                </c:pt>
                <c:pt idx="36" formatCode="General">
                  <c:v>4.5</c:v>
                </c:pt>
                <c:pt idx="37" formatCode="General">
                  <c:v>3.7</c:v>
                </c:pt>
                <c:pt idx="38" formatCode="General">
                  <c:v>4.5</c:v>
                </c:pt>
                <c:pt idx="39" formatCode="General">
                  <c:v>3.9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F9-4CC8-9FD9-97F0D9853FA6}"/>
            </c:ext>
          </c:extLst>
        </c:ser>
        <c:ser>
          <c:idx val="1"/>
          <c:order val="1"/>
          <c:spPr>
            <a:ln w="28575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Michigan!$A$5:$A$45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xVal>
          <c:yVal>
            <c:numRef>
              <c:f>Michigan!$BT$5:$BT$45</c:f>
              <c:numCache>
                <c:formatCode>0.0</c:formatCode>
                <c:ptCount val="4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F9-4CC8-9FD9-97F0D9853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655039"/>
        <c:axId val="1"/>
      </c:scatterChart>
      <c:valAx>
        <c:axId val="140655039"/>
        <c:scaling>
          <c:orientation val="minMax"/>
          <c:max val="2020"/>
          <c:min val="198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 Spawning Year</a:t>
                </a:r>
              </a:p>
            </c:rich>
          </c:tx>
          <c:layout>
            <c:manualLayout>
              <c:xMode val="edge"/>
              <c:yMode val="edge"/>
              <c:x val="0.42452208819166148"/>
              <c:y val="0.8810359734444958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10"/>
      </c:valAx>
      <c:valAx>
        <c:axId val="1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Marks per 100 fish</a:t>
                </a:r>
              </a:p>
            </c:rich>
          </c:tx>
          <c:layout>
            <c:manualLayout>
              <c:xMode val="edge"/>
              <c:yMode val="edge"/>
              <c:x val="4.7499983218210258E-2"/>
              <c:y val="0.28609309865678556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0655039"/>
        <c:crosses val="autoZero"/>
        <c:crossBetween val="midCat"/>
        <c:majorUnit val="5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 sz="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7652444472313"/>
          <c:y val="0.24773450442330391"/>
          <c:w val="0.66334346326906735"/>
          <c:h val="0.5347439912551829"/>
        </c:manualLayout>
      </c:layout>
      <c:scatterChart>
        <c:scatterStyle val="lineMarker"/>
        <c:varyColors val="0"/>
        <c:ser>
          <c:idx val="1"/>
          <c:order val="0"/>
          <c:spPr>
            <a:ln w="12700">
              <a:solidFill>
                <a:srgbClr val="00B0F0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Michigan!$BM$5:$BM$35</c:f>
                <c:numCache>
                  <c:formatCode>General</c:formatCode>
                  <c:ptCount val="31"/>
                </c:numCache>
              </c:numRef>
            </c:plus>
            <c:minus>
              <c:numRef>
                <c:f>Michigan!$BL$5:$BL$35</c:f>
                <c:numCache>
                  <c:formatCode>General</c:formatCode>
                  <c:ptCount val="31"/>
                </c:numCache>
              </c:numRef>
            </c:minus>
            <c:spPr>
              <a:ln w="12700">
                <a:solidFill>
                  <a:srgbClr val="00B0F0"/>
                </a:solidFill>
                <a:prstDash val="solid"/>
              </a:ln>
            </c:spPr>
          </c:errBars>
          <c:xVal>
            <c:numRef>
              <c:f>Michigan!$A$5:$A$45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xVal>
          <c:yVal>
            <c:numRef>
              <c:f>Michigan!$BI$5:$BI$45</c:f>
              <c:numCache>
                <c:formatCode>0.0</c:formatCode>
                <c:ptCount val="41"/>
                <c:pt idx="19">
                  <c:v>11.7</c:v>
                </c:pt>
                <c:pt idx="20">
                  <c:v>8.6999999999999993</c:v>
                </c:pt>
                <c:pt idx="21">
                  <c:v>10.199999999999999</c:v>
                </c:pt>
                <c:pt idx="22">
                  <c:v>8.8000000000000007</c:v>
                </c:pt>
                <c:pt idx="23">
                  <c:v>7.5</c:v>
                </c:pt>
                <c:pt idx="24">
                  <c:v>7.4</c:v>
                </c:pt>
                <c:pt idx="25">
                  <c:v>7.1</c:v>
                </c:pt>
                <c:pt idx="26">
                  <c:v>7.7</c:v>
                </c:pt>
                <c:pt idx="27">
                  <c:v>8.6999999999999993</c:v>
                </c:pt>
                <c:pt idx="28">
                  <c:v>8.6999999999999993</c:v>
                </c:pt>
                <c:pt idx="29">
                  <c:v>10.199999999999999</c:v>
                </c:pt>
                <c:pt idx="30">
                  <c:v>8.6999999999999993</c:v>
                </c:pt>
                <c:pt idx="31">
                  <c:v>6.9</c:v>
                </c:pt>
                <c:pt idx="32">
                  <c:v>8.5</c:v>
                </c:pt>
                <c:pt idx="33">
                  <c:v>7.1</c:v>
                </c:pt>
                <c:pt idx="34">
                  <c:v>7.6</c:v>
                </c:pt>
                <c:pt idx="35">
                  <c:v>6.2</c:v>
                </c:pt>
                <c:pt idx="36" formatCode="General">
                  <c:v>9</c:v>
                </c:pt>
                <c:pt idx="37" formatCode="General">
                  <c:v>10</c:v>
                </c:pt>
                <c:pt idx="38">
                  <c:v>10.199999999999999</c:v>
                </c:pt>
                <c:pt idx="39" formatCode="General">
                  <c:v>11.5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49-40E9-864D-8BCFB62A0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648383"/>
        <c:axId val="1"/>
      </c:scatterChart>
      <c:valAx>
        <c:axId val="140648383"/>
        <c:scaling>
          <c:orientation val="minMax"/>
          <c:max val="2020"/>
          <c:min val="199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Spawning Year</a:t>
                </a:r>
              </a:p>
            </c:rich>
          </c:tx>
          <c:layout>
            <c:manualLayout>
              <c:xMode val="edge"/>
              <c:yMode val="edge"/>
              <c:x val="0.37655939161450974"/>
              <c:y val="0.876133626679018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5"/>
        <c:minorUnit val="1"/>
      </c:valAx>
      <c:valAx>
        <c:axId val="1"/>
        <c:scaling>
          <c:orientation val="minMax"/>
          <c:max val="1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Lake Trout CPE</a:t>
                </a:r>
              </a:p>
            </c:rich>
          </c:tx>
          <c:layout>
            <c:manualLayout>
              <c:xMode val="edge"/>
              <c:yMode val="edge"/>
              <c:x val="4.7381654216299883E-2"/>
              <c:y val="0.3478948587308939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0648383"/>
        <c:crosses val="autoZero"/>
        <c:crossBetween val="midCat"/>
        <c:majorUnit val="3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solidFill>
        <a:sysClr val="windowText" lastClr="000000"/>
      </a:solidFill>
    </a:ln>
  </c:spPr>
  <c:txPr>
    <a:bodyPr/>
    <a:lstStyle/>
    <a:p>
      <a:pPr>
        <a:defRPr sz="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0.42901</cdr:x>
      <cdr:y>0.24074</cdr:y>
    </cdr:from>
    <cdr:to>
      <cdr:x>0.86776</cdr:x>
      <cdr:y>0.38889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2800" y="990600"/>
          <a:ext cx="34290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2018 Wounding Rate = 3.9</a:t>
          </a:r>
        </a:p>
        <a:p xmlns:a="http://schemas.openxmlformats.org/drawingml/2006/main">
          <a:r>
            <a:rPr lang="en-US" sz="1600" dirty="0" smtClean="0"/>
            <a:t>5-year Avg. = 5.3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85EDE-8DDE-4F8C-9473-114F5EE6560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4B9B-41F8-48B7-9685-D257C857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slide helps to illustrate why we feel that action is urgently needed. The </a:t>
            </a:r>
            <a:r>
              <a:rPr lang="en-CA" dirty="0"/>
              <a:t>green circles on this map represent maximum larval sea lamprey production estimates for each tributary</a:t>
            </a:r>
            <a:r>
              <a:rPr lang="en-CA" dirty="0" smtClean="0"/>
              <a:t>. In terms of production potential, the </a:t>
            </a:r>
            <a:r>
              <a:rPr lang="en-CA" dirty="0" err="1" smtClean="0"/>
              <a:t>Mississagi</a:t>
            </a:r>
            <a:r>
              <a:rPr lang="en-CA" dirty="0" smtClean="0"/>
              <a:t> and Garden rivers are capable of producing millions of sea lamprey larvae and rank 1 and 2 in Lake Huron. </a:t>
            </a:r>
          </a:p>
          <a:p>
            <a:r>
              <a:rPr lang="en-CA" dirty="0" smtClean="0"/>
              <a:t>If the larval populations in these two rivers remain uncontrolled, they will generate increasing numbers of parasitic juveniles each year, inflicting damage to Lake Huron fish stocks on a scale unparalleled since the 1950s.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116F9-9737-41EA-9115-6041FBB3E2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3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46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337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609600"/>
            <a:ext cx="19526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02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37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50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87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30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981200"/>
            <a:ext cx="38322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26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56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690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34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79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299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381000" y="814388"/>
          <a:ext cx="838200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Image" r:id="rId14" imgW="9857143" imgH="6152381" progId="">
                  <p:embed/>
                </p:oleObj>
              </mc:Choice>
              <mc:Fallback>
                <p:oleObj name="Image" r:id="rId14" imgW="9857143" imgH="6152381" progId="">
                  <p:embed/>
                  <p:pic>
                    <p:nvPicPr>
                      <p:cNvPr id="10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14388"/>
                        <a:ext cx="8382000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EC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FF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152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0EAB0777-4C60-462E-A92C-CDAFD498799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6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800" b="1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rgbClr val="CCEC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rgbClr val="CCE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>
          <a:solidFill>
            <a:srgbClr val="CCEC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>
          <a:solidFill>
            <a:srgbClr val="CCEC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>
          <a:solidFill>
            <a:srgbClr val="CCEC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>
          <a:solidFill>
            <a:srgbClr val="CCEC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>
          <a:solidFill>
            <a:srgbClr val="CCEC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>
          <a:solidFill>
            <a:srgbClr val="CCEC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2018 Report on Sea Lamprey Control in the Lake Michigan Basin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Lake Michigan Committee</a:t>
            </a:r>
          </a:p>
          <a:p>
            <a:pPr marL="0" indent="0" algn="ctr">
              <a:buNone/>
            </a:pPr>
            <a:r>
              <a:rPr lang="en-US" dirty="0" smtClean="0"/>
              <a:t>Ypsilanti, Michigan</a:t>
            </a:r>
          </a:p>
          <a:p>
            <a:pPr marL="0" indent="0" algn="ctr">
              <a:buNone/>
            </a:pPr>
            <a:r>
              <a:rPr lang="en-US" dirty="0" smtClean="0"/>
              <a:t>March 26, 2019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11" y="5495131"/>
            <a:ext cx="8477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04" y="5542754"/>
            <a:ext cx="749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62" y="5723728"/>
            <a:ext cx="14636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27" y="5506242"/>
            <a:ext cx="7318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20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Boardman River / </a:t>
            </a:r>
            <a:r>
              <a:rPr lang="en-US" dirty="0" err="1" smtClean="0"/>
              <a:t>FishPass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Sabin Dam removed in 2018. </a:t>
            </a:r>
            <a:r>
              <a:rPr lang="en-US" sz="2400" dirty="0" smtClean="0"/>
              <a:t>Union St. Dam continues to serve as blocking structure on Boardman River</a:t>
            </a:r>
          </a:p>
          <a:p>
            <a:r>
              <a:rPr lang="en-US" sz="2400" dirty="0" err="1" smtClean="0"/>
              <a:t>FishPass</a:t>
            </a:r>
            <a:r>
              <a:rPr lang="en-US" sz="2400" dirty="0" smtClean="0"/>
              <a:t> project design to be completed by end of year. Construction slated for early 2020 or 2021.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95800"/>
            <a:ext cx="3200400" cy="17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1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4024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Manistique River-Barrier Repair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PICT0021-cr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4" y="2015005"/>
            <a:ext cx="4549661" cy="18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Dam failure leading to  escapement in upper river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Biggest SL producer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Treatments since 2003 have cost ~$8 million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Final design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Joint permit to DEQ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Construction June 2021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919" y="3990109"/>
            <a:ext cx="41788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History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MPI </a:t>
            </a:r>
            <a:r>
              <a:rPr lang="en-US" dirty="0"/>
              <a:t>Dam constructed ~</a:t>
            </a:r>
            <a:r>
              <a:rPr lang="en-US" dirty="0" smtClean="0"/>
              <a:t>1920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New </a:t>
            </a:r>
            <a:r>
              <a:rPr lang="en-US" dirty="0"/>
              <a:t>FERC regulations (1980s) – maintenance, </a:t>
            </a:r>
            <a:r>
              <a:rPr lang="en-US" dirty="0" smtClean="0"/>
              <a:t>safety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Decommissioned </a:t>
            </a:r>
            <a:r>
              <a:rPr lang="en-US" dirty="0"/>
              <a:t>in 1991 – cost prohibitive</a:t>
            </a:r>
          </a:p>
        </p:txBody>
      </p:sp>
    </p:spTree>
    <p:extLst>
      <p:ext uri="{BB962C8B-B14F-4D97-AF65-F5344CB8AC3E}">
        <p14:creationId xmlns:p14="http://schemas.microsoft.com/office/powerpoint/2010/main" val="32978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Grand River-6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Street Dam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450505"/>
            <a:ext cx="3805238" cy="28539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Built mid-1880s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Deteriorating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Primary blocking structure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Protects &gt; 2,000 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Proposed for removal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AHS 1 mi upstream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Field studies support SLCP concerns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Ongoing review/surveys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In 2018, </a:t>
            </a:r>
            <a:r>
              <a:rPr lang="en-US" b="0" dirty="0" smtClean="0"/>
              <a:t>SLCP </a:t>
            </a:r>
            <a:r>
              <a:rPr lang="en-US" b="0" dirty="0"/>
              <a:t>changed the method used to calculate population estimates from </a:t>
            </a:r>
            <a:r>
              <a:rPr lang="en-US" b="0" dirty="0" smtClean="0"/>
              <a:t>M-R </a:t>
            </a:r>
            <a:r>
              <a:rPr lang="en-US" b="0" dirty="0"/>
              <a:t>data. </a:t>
            </a:r>
            <a:r>
              <a:rPr lang="en-US" b="0" dirty="0" smtClean="0"/>
              <a:t>Changed </a:t>
            </a:r>
            <a:r>
              <a:rPr lang="en-US" b="0" dirty="0"/>
              <a:t>from the Schaefer method to </a:t>
            </a:r>
            <a:r>
              <a:rPr lang="en-US" b="0" dirty="0" smtClean="0"/>
              <a:t>simpler </a:t>
            </a:r>
            <a:r>
              <a:rPr lang="en-US" b="0" dirty="0"/>
              <a:t>Petersen </a:t>
            </a:r>
            <a:r>
              <a:rPr lang="en-US" b="0" dirty="0" smtClean="0"/>
              <a:t>method. Estimates updated for </a:t>
            </a:r>
            <a:r>
              <a:rPr lang="en-US" b="0" dirty="0"/>
              <a:t>all index streams from 1980 to 2018.  </a:t>
            </a:r>
            <a:endParaRPr lang="en-US" b="0" dirty="0" smtClean="0"/>
          </a:p>
          <a:p>
            <a:r>
              <a:rPr lang="en-US" b="0" dirty="0" smtClean="0"/>
              <a:t>11,491 </a:t>
            </a:r>
            <a:r>
              <a:rPr lang="en-US" b="0" dirty="0"/>
              <a:t>Sea Lampreys </a:t>
            </a:r>
            <a:r>
              <a:rPr lang="en-US" b="0" dirty="0" smtClean="0"/>
              <a:t>captured </a:t>
            </a:r>
            <a:r>
              <a:rPr lang="en-US" b="0" dirty="0"/>
              <a:t>at </a:t>
            </a:r>
            <a:r>
              <a:rPr lang="en-US" b="0" dirty="0" smtClean="0"/>
              <a:t>9 </a:t>
            </a:r>
            <a:r>
              <a:rPr lang="en-US" b="0" dirty="0"/>
              <a:t>tributaries during </a:t>
            </a:r>
            <a:r>
              <a:rPr lang="en-US" b="0" dirty="0" smtClean="0"/>
              <a:t>2018 (6 index). </a:t>
            </a:r>
            <a:r>
              <a:rPr lang="en-US" b="0" dirty="0"/>
              <a:t>Adult </a:t>
            </a:r>
            <a:r>
              <a:rPr lang="en-US" b="0" dirty="0" smtClean="0"/>
              <a:t>estimate </a:t>
            </a:r>
            <a:r>
              <a:rPr lang="en-US" b="0" dirty="0"/>
              <a:t>based on </a:t>
            </a:r>
            <a:r>
              <a:rPr lang="en-US" b="0" dirty="0" smtClean="0"/>
              <a:t>M-R obtained </a:t>
            </a:r>
            <a:r>
              <a:rPr lang="en-US" b="0" dirty="0"/>
              <a:t>for </a:t>
            </a:r>
            <a:r>
              <a:rPr lang="en-US" b="0" dirty="0" smtClean="0"/>
              <a:t>index locations.   </a:t>
            </a:r>
            <a:endParaRPr lang="en-US" b="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3416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Adult </a:t>
            </a:r>
            <a:r>
              <a:rPr lang="en-US" sz="3600" dirty="0" smtClean="0"/>
              <a:t>Index 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43200" y="3733800"/>
            <a:ext cx="609600" cy="10668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33205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Target=38,703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3048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Adult Index=26,999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95% CI (22,968-31,031)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295434"/>
              </p:ext>
            </p:extLst>
          </p:nvPr>
        </p:nvGraphicFramePr>
        <p:xfrm>
          <a:off x="685800" y="1981200"/>
          <a:ext cx="781526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2819400" y="3689866"/>
            <a:ext cx="533400" cy="1034534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32443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Target=38,703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514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Adult Index=26,999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95% CI (22,968-31,031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5-year Avg. = 24,373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62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Lake Trout wounding data for Lake Michigan provided by FWS, MI, WI, IL, IN, CORA, and USGS</a:t>
            </a:r>
          </a:p>
          <a:p>
            <a:r>
              <a:rPr lang="en-CA" dirty="0" smtClean="0"/>
              <a:t>Provide </a:t>
            </a:r>
            <a:r>
              <a:rPr lang="en-CA" dirty="0"/>
              <a:t>a metric of </a:t>
            </a:r>
            <a:r>
              <a:rPr lang="en-CA" dirty="0" smtClean="0"/>
              <a:t>lake-wide mortality </a:t>
            </a:r>
            <a:r>
              <a:rPr lang="en-CA" dirty="0"/>
              <a:t>inflicted on Lake </a:t>
            </a:r>
            <a:r>
              <a:rPr lang="en-CA" dirty="0" smtClean="0"/>
              <a:t>Trout</a:t>
            </a:r>
          </a:p>
          <a:p>
            <a:r>
              <a:rPr lang="en-CA" dirty="0" smtClean="0"/>
              <a:t>Data analyzed by Green Bay FWCO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8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Wounding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720208"/>
              </p:ext>
            </p:extLst>
          </p:nvPr>
        </p:nvGraphicFramePr>
        <p:xfrm>
          <a:off x="685800" y="19812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743200" y="4191000"/>
            <a:ext cx="381000" cy="5334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3600" y="38100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Target = 5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184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Trout CPE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627372"/>
              </p:ext>
            </p:extLst>
          </p:nvPr>
        </p:nvGraphicFramePr>
        <p:xfrm>
          <a:off x="685800" y="1981200"/>
          <a:ext cx="781526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472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program activities for Lake Michigan during 2018 field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0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FishLamp</a:t>
            </a:r>
            <a:r>
              <a:rPr lang="en-US" dirty="0" smtClean="0"/>
              <a:t>-worked on model that relates adult SL abundance to LT abundance and wounding rates</a:t>
            </a:r>
          </a:p>
          <a:p>
            <a:r>
              <a:rPr lang="en-US" dirty="0" smtClean="0"/>
              <a:t>SL Index variability-worked on model that relates adult SL abundance to environmental factors that could influence SL abundance or catchability</a:t>
            </a:r>
          </a:p>
          <a:p>
            <a:r>
              <a:rPr lang="en-US" dirty="0" smtClean="0"/>
              <a:t>Continued research on pheromones to enhance trapping efforts. Also repellent compounds in lab and field.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58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Community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The Lake Michigan Committee established the following </a:t>
            </a:r>
            <a:r>
              <a:rPr lang="en-US" b="0" dirty="0" smtClean="0"/>
              <a:t>objective for </a:t>
            </a:r>
            <a:r>
              <a:rPr lang="en-US" b="0" dirty="0"/>
              <a:t>Sea Lamprey control in Lake Michigan: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Suppress the Sea Lamprey to allow the achievement of other fish-community </a:t>
            </a:r>
            <a:r>
              <a:rPr lang="en-US" i="1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0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Plans</a:t>
            </a:r>
            <a:br>
              <a:rPr lang="en-US" dirty="0" smtClean="0"/>
            </a:br>
            <a:r>
              <a:rPr lang="en-US" dirty="0" err="1" smtClean="0"/>
              <a:t>Lampricide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Treatments planned for 21 streams and 3 lentic areas including: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Manistique</a:t>
            </a:r>
            <a:r>
              <a:rPr lang="en-US" dirty="0" smtClean="0"/>
              <a:t>, Sturgeon, Whitefish, Peshtigo, Platte, Betsie,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Manistee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Muskegon</a:t>
            </a:r>
            <a:r>
              <a:rPr lang="en-US" dirty="0" smtClean="0"/>
              <a:t> 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8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Plans</a:t>
            </a:r>
            <a:br>
              <a:rPr lang="en-US" dirty="0" smtClean="0"/>
            </a:br>
            <a:r>
              <a:rPr lang="en-US" dirty="0" smtClean="0"/>
              <a:t>Larval / Adult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Larval assessments planned for 132 streams and 26 lentic areas</a:t>
            </a:r>
          </a:p>
          <a:p>
            <a:r>
              <a:rPr lang="en-US" dirty="0" smtClean="0"/>
              <a:t>Treatment evaluations on 26 streams and one lentic area</a:t>
            </a:r>
          </a:p>
          <a:p>
            <a:r>
              <a:rPr lang="en-US" dirty="0" smtClean="0"/>
              <a:t>Barrier effectiveness surveys on 5 streams</a:t>
            </a:r>
          </a:p>
          <a:p>
            <a:r>
              <a:rPr lang="en-US" dirty="0" smtClean="0"/>
              <a:t>Surveys to detect possible new populations on 19 streams</a:t>
            </a:r>
          </a:p>
          <a:p>
            <a:r>
              <a:rPr lang="en-US" dirty="0" smtClean="0"/>
              <a:t>Adult traps to be deployed in 8 streams (6 index, 2 non-index)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56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Plans</a:t>
            </a:r>
            <a:br>
              <a:rPr lang="en-US" dirty="0" smtClean="0"/>
            </a:br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Collaborate with LRBOI and MIDNR on lake sturgeon collection efforts on Manistee and Muskegon rivers</a:t>
            </a:r>
          </a:p>
          <a:p>
            <a:r>
              <a:rPr lang="en-US" dirty="0" smtClean="0"/>
              <a:t>Assess potential effects of TFM / 1% </a:t>
            </a:r>
            <a:r>
              <a:rPr lang="en-US" dirty="0" err="1" smtClean="0"/>
              <a:t>niclosamide</a:t>
            </a:r>
            <a:r>
              <a:rPr lang="en-US" dirty="0" smtClean="0"/>
              <a:t> mixture on Piping Plover adults and chicks at mouth of Platte River to support BA determination of “not likely to adversely affect”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8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Plans</a:t>
            </a:r>
            <a:br>
              <a:rPr lang="en-US" dirty="0" smtClean="0"/>
            </a:br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Supplemental control research</a:t>
            </a:r>
          </a:p>
          <a:p>
            <a:r>
              <a:rPr lang="en-US" dirty="0" smtClean="0"/>
              <a:t>Trapping for Control</a:t>
            </a:r>
          </a:p>
          <a:p>
            <a:r>
              <a:rPr lang="en-US" dirty="0" smtClean="0"/>
              <a:t>Impacts of dam removal scenarios on Lake MI sea lamprey population</a:t>
            </a:r>
          </a:p>
          <a:p>
            <a:r>
              <a:rPr lang="en-US" dirty="0" smtClean="0"/>
              <a:t>Evaluate new trapping designs</a:t>
            </a:r>
          </a:p>
          <a:p>
            <a:r>
              <a:rPr lang="en-US" dirty="0" smtClean="0"/>
              <a:t>Pheromone research-3kPZS work to continue on the  Grand River (MI) in advance of the removal of 6</a:t>
            </a:r>
            <a:r>
              <a:rPr lang="en-US" baseline="30000" dirty="0" smtClean="0"/>
              <a:t>th</a:t>
            </a:r>
            <a:r>
              <a:rPr lang="en-US" dirty="0" smtClean="0"/>
              <a:t> Street Dam / construction of replacement barrier</a:t>
            </a:r>
          </a:p>
          <a:p>
            <a:r>
              <a:rPr lang="en-US" dirty="0" smtClean="0"/>
              <a:t>Alarm cue (repellent) research to continue at both dam and open water trap locations</a:t>
            </a:r>
          </a:p>
          <a:p>
            <a:r>
              <a:rPr lang="en-US" dirty="0" smtClean="0"/>
              <a:t>Research on improving ability to intercept and trap juvenile sea lamprey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03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18" t="6577" r="721" b="9587"/>
          <a:stretch/>
        </p:blipFill>
        <p:spPr bwMode="auto">
          <a:xfrm>
            <a:off x="4048125" y="2057400"/>
            <a:ext cx="4663440" cy="4434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515" y="381000"/>
            <a:ext cx="8001000" cy="1219200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 smtClean="0">
                <a:solidFill>
                  <a:srgbClr val="FFFFFF"/>
                </a:solidFill>
              </a:rPr>
              <a:t>Maximum </a:t>
            </a:r>
            <a:r>
              <a:rPr lang="en-CA" sz="2800" b="1" dirty="0">
                <a:solidFill>
                  <a:srgbClr val="FFFFFF"/>
                </a:solidFill>
              </a:rPr>
              <a:t>Larval Sea </a:t>
            </a:r>
            <a:r>
              <a:rPr lang="en-CA" sz="2800" b="1" dirty="0" smtClean="0">
                <a:solidFill>
                  <a:srgbClr val="FFFFFF"/>
                </a:solidFill>
              </a:rPr>
              <a:t>Lamprey Estimates in Lake </a:t>
            </a:r>
            <a:r>
              <a:rPr lang="en-CA" sz="2800" b="1" dirty="0">
                <a:solidFill>
                  <a:srgbClr val="FFFFFF"/>
                </a:solidFill>
              </a:rPr>
              <a:t>Huron </a:t>
            </a:r>
            <a:r>
              <a:rPr lang="en-CA" sz="2800" b="1" dirty="0" smtClean="0">
                <a:solidFill>
                  <a:srgbClr val="FFFFFF"/>
                </a:solidFill>
              </a:rPr>
              <a:t>Streams, 1995-2012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99011" y="2743200"/>
            <a:ext cx="3441469" cy="2069868"/>
          </a:xfr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latin typeface="+mj-lt"/>
              </a:rPr>
              <a:t>Mississagi = 8,100,000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latin typeface="+mj-lt"/>
              </a:rPr>
              <a:t>Garden = 7,000,000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latin typeface="+mj-lt"/>
              </a:rPr>
              <a:t>St. Marys = 4,300,000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>
                <a:latin typeface="+mj-lt"/>
              </a:rPr>
              <a:t>Saginaw = 2,700,000</a:t>
            </a:r>
          </a:p>
          <a:p>
            <a:endParaRPr lang="en-CA" sz="2400" dirty="0" smtClean="0"/>
          </a:p>
          <a:p>
            <a:pPr marL="342900" indent="-342900">
              <a:buFont typeface="+mj-lt"/>
              <a:buAutoNum type="arabicPeriod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92035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31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97022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Community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Sea Lamprey control has the most direct effect on achieving objectives for Lake Trout and other </a:t>
            </a:r>
            <a:r>
              <a:rPr lang="en-US" b="0" dirty="0" err="1"/>
              <a:t>salmonines</a:t>
            </a:r>
            <a:r>
              <a:rPr lang="en-US" b="0" dirty="0" smtClean="0"/>
              <a:t>:</a:t>
            </a:r>
          </a:p>
          <a:p>
            <a:pPr lvl="0"/>
            <a:endParaRPr lang="en-US" sz="2400" i="1" dirty="0" smtClean="0"/>
          </a:p>
          <a:p>
            <a:pPr lvl="0"/>
            <a:r>
              <a:rPr lang="en-US" sz="2400" i="1" dirty="0" smtClean="0"/>
              <a:t>Establish </a:t>
            </a:r>
            <a:r>
              <a:rPr lang="en-US" sz="2400" i="1" dirty="0"/>
              <a:t>self-sustaining Lake Trout </a:t>
            </a:r>
            <a:r>
              <a:rPr lang="en-US" sz="2400" i="1" dirty="0" smtClean="0"/>
              <a:t>populations</a:t>
            </a:r>
            <a:endParaRPr lang="en-US" sz="2400" dirty="0"/>
          </a:p>
          <a:p>
            <a:endParaRPr lang="en-US" sz="2400" i="1" dirty="0" smtClean="0"/>
          </a:p>
          <a:p>
            <a:r>
              <a:rPr lang="en-US" sz="2400" i="1" dirty="0" smtClean="0"/>
              <a:t>Establish </a:t>
            </a:r>
            <a:r>
              <a:rPr lang="en-US" sz="2400" i="1" dirty="0"/>
              <a:t>a diverse </a:t>
            </a:r>
            <a:r>
              <a:rPr lang="en-US" sz="2400" i="1" dirty="0" err="1"/>
              <a:t>salmonine</a:t>
            </a:r>
            <a:r>
              <a:rPr lang="en-US" sz="2400" i="1" dirty="0"/>
              <a:t> community capable of sustaining an annual harvest of 2.7 to 6.8 million kilograms (6 to 15 million pounds), of which 20-25% is Lake </a:t>
            </a:r>
            <a:r>
              <a:rPr lang="en-US" sz="2400" i="1" dirty="0" smtClean="0"/>
              <a:t>Trout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2527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Lampricide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Relatively light treatment season</a:t>
            </a:r>
          </a:p>
          <a:p>
            <a:pPr lvl="0"/>
            <a:r>
              <a:rPr lang="en-US" sz="2800" dirty="0" err="1" smtClean="0"/>
              <a:t>Lampricide</a:t>
            </a:r>
            <a:r>
              <a:rPr lang="en-US" sz="2800" dirty="0" smtClean="0"/>
              <a:t> </a:t>
            </a:r>
            <a:r>
              <a:rPr lang="en-US" sz="2800" dirty="0"/>
              <a:t>applications </a:t>
            </a:r>
            <a:r>
              <a:rPr lang="en-US" sz="2800" dirty="0" smtClean="0"/>
              <a:t>conducted in 9 </a:t>
            </a:r>
            <a:r>
              <a:rPr lang="en-US" sz="2800" dirty="0"/>
              <a:t>streams and </a:t>
            </a:r>
            <a:r>
              <a:rPr lang="en-US" sz="2800" dirty="0" smtClean="0"/>
              <a:t>1 </a:t>
            </a:r>
            <a:r>
              <a:rPr lang="en-US" sz="2800" dirty="0"/>
              <a:t>lentic </a:t>
            </a:r>
            <a:r>
              <a:rPr lang="en-US" sz="2800" dirty="0" smtClean="0"/>
              <a:t>area </a:t>
            </a:r>
            <a:endParaRPr lang="en-US" sz="2800" dirty="0"/>
          </a:p>
          <a:p>
            <a:r>
              <a:rPr lang="en-US" sz="2800" dirty="0" smtClean="0"/>
              <a:t>Notable treatments included Jordan River &amp; lentic, and Little Manistee River</a:t>
            </a:r>
          </a:p>
          <a:p>
            <a:r>
              <a:rPr lang="en-US" sz="2800" dirty="0" smtClean="0"/>
              <a:t>Campbell Creek (Paw </a:t>
            </a:r>
            <a:r>
              <a:rPr lang="en-US" sz="2800" dirty="0" err="1" smtClean="0"/>
              <a:t>Paw</a:t>
            </a:r>
            <a:r>
              <a:rPr lang="en-US" sz="2800" dirty="0" smtClean="0"/>
              <a:t> River) added to schedule after numerous large larvae were detected mid-summer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76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Lampricide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Rogers Creek </a:t>
            </a:r>
            <a:r>
              <a:rPr lang="en-US" dirty="0" smtClean="0"/>
              <a:t>successfully </a:t>
            </a:r>
            <a:r>
              <a:rPr lang="en-US" dirty="0"/>
              <a:t>treated after </a:t>
            </a:r>
            <a:r>
              <a:rPr lang="en-US" dirty="0" smtClean="0"/>
              <a:t> deferral </a:t>
            </a:r>
            <a:r>
              <a:rPr lang="en-US" dirty="0"/>
              <a:t>in 2017</a:t>
            </a:r>
            <a:endParaRPr lang="en-US" dirty="0" smtClean="0"/>
          </a:p>
          <a:p>
            <a:pPr lvl="0"/>
            <a:r>
              <a:rPr lang="en-US" sz="2800" dirty="0" smtClean="0"/>
              <a:t>Burns Ditch (Salt </a:t>
            </a:r>
            <a:r>
              <a:rPr lang="en-US" sz="2800" dirty="0" err="1" smtClean="0"/>
              <a:t>Ck</a:t>
            </a:r>
            <a:r>
              <a:rPr lang="en-US" sz="2800" dirty="0" smtClean="0"/>
              <a:t>-IN)- difficult treatment.  Unsure MLC maintained for 9+ hours.</a:t>
            </a:r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0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Larval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en-US" sz="8600" dirty="0"/>
              <a:t>Larval </a:t>
            </a:r>
            <a:r>
              <a:rPr lang="en-US" sz="8600" dirty="0" smtClean="0"/>
              <a:t>assessment completed on 86  streams and 15 lentic areas</a:t>
            </a:r>
          </a:p>
          <a:p>
            <a:pPr lvl="0"/>
            <a:r>
              <a:rPr lang="en-US" sz="8600" dirty="0"/>
              <a:t>Surveys to estimate larval Sea Lamprey abundance were conducted in 26 tributaries</a:t>
            </a:r>
            <a:endParaRPr lang="en-US" sz="8600" dirty="0" smtClean="0"/>
          </a:p>
          <a:p>
            <a:pPr lvl="0"/>
            <a:r>
              <a:rPr lang="en-US" sz="8600" dirty="0" smtClean="0"/>
              <a:t>Larval populations estimated in 26 streams and 11 lentic areas for potential </a:t>
            </a:r>
            <a:r>
              <a:rPr lang="en-US" sz="8600" dirty="0" err="1" smtClean="0"/>
              <a:t>lampricide</a:t>
            </a:r>
            <a:r>
              <a:rPr lang="en-US" sz="8600" dirty="0" smtClean="0"/>
              <a:t> treatment </a:t>
            </a:r>
            <a:endParaRPr lang="en-US" sz="8600" dirty="0"/>
          </a:p>
          <a:p>
            <a:pPr lvl="0" fontAlgn="base"/>
            <a:r>
              <a:rPr lang="en-US" sz="8600" dirty="0" smtClean="0"/>
              <a:t>Surveys </a:t>
            </a:r>
            <a:r>
              <a:rPr lang="en-US" sz="8600" dirty="0"/>
              <a:t>to detect the presence of new larval </a:t>
            </a:r>
            <a:r>
              <a:rPr lang="en-US" sz="8600" dirty="0" smtClean="0"/>
              <a:t>populations in 13 streams. No new populations found.</a:t>
            </a:r>
            <a:r>
              <a:rPr lang="en-US" sz="7200" dirty="0" smtClean="0"/>
              <a:t>     </a:t>
            </a:r>
            <a:endParaRPr lang="en-US" sz="7200" dirty="0"/>
          </a:p>
          <a:p>
            <a:pPr lvl="0" fontAlgn="base"/>
            <a:endParaRPr lang="en-US" sz="7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26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Larval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Post-treatment assessments completed on 24 tributaries to </a:t>
            </a:r>
            <a:r>
              <a:rPr lang="en-US" sz="2400" dirty="0" smtClean="0"/>
              <a:t>assess </a:t>
            </a:r>
            <a:r>
              <a:rPr lang="en-US" sz="2400" dirty="0"/>
              <a:t>effectiveness of </a:t>
            </a:r>
            <a:r>
              <a:rPr lang="en-US" sz="2400" dirty="0" err="1"/>
              <a:t>lampricide</a:t>
            </a:r>
            <a:r>
              <a:rPr lang="en-US" sz="2400" dirty="0"/>
              <a:t> treatments in 2017 and 2018. Several streams to be retreated in 2019.</a:t>
            </a:r>
          </a:p>
          <a:p>
            <a:pPr lvl="0"/>
            <a:r>
              <a:rPr lang="en-US" sz="2400" dirty="0"/>
              <a:t>Barrier effectiveness surveys done in 21 tributaries with no positive detections found above barriers </a:t>
            </a:r>
          </a:p>
          <a:p>
            <a:pPr lvl="0"/>
            <a:r>
              <a:rPr lang="en-US" sz="2400" dirty="0"/>
              <a:t>Larval assessment surveys were conducted in 19 non-</a:t>
            </a:r>
            <a:r>
              <a:rPr lang="en-US" sz="2400" dirty="0" err="1"/>
              <a:t>wadable</a:t>
            </a:r>
            <a:r>
              <a:rPr lang="en-US" sz="2400" dirty="0"/>
              <a:t> lentic and lotic areas using 32.76 kg active ingredient of </a:t>
            </a:r>
            <a:r>
              <a:rPr lang="en-US" sz="2400" dirty="0" err="1"/>
              <a:t>gB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086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Alternative Control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Barriers</a:t>
            </a:r>
          </a:p>
          <a:p>
            <a:r>
              <a:rPr lang="en-US" sz="2600" dirty="0" smtClean="0"/>
              <a:t>GLFC has invested in 15 barriers; 7 purpose-built, 8 constructed for other purposes but modified to block SL</a:t>
            </a:r>
            <a:endParaRPr lang="en-US" sz="2600" dirty="0"/>
          </a:p>
          <a:p>
            <a:r>
              <a:rPr lang="en-US" sz="2600" dirty="0" smtClean="0"/>
              <a:t>Field crews visited 46 structures to perform inspections and improve information in Barrier program database</a:t>
            </a:r>
          </a:p>
          <a:p>
            <a:r>
              <a:rPr lang="en-US" sz="2600" dirty="0"/>
              <a:t>Routine maintenance, spring start-up, and safety inspections were performed on 16 barriers</a:t>
            </a:r>
            <a:endParaRPr lang="en-US" sz="2600" dirty="0" smtClean="0"/>
          </a:p>
          <a:p>
            <a:r>
              <a:rPr lang="en-US" sz="2600" dirty="0" smtClean="0"/>
              <a:t>Consultations to ensure blockage at barriers were conducted on 14 sites in seven tributaries.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Little Manistee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Working with MIDNR and USACE to improve blocking capability of Little Manistee weir and egg take facility during concurrent facility upgrade work being conducted by MIDNR.</a:t>
            </a:r>
          </a:p>
          <a:p>
            <a:pPr lvl="1"/>
            <a:r>
              <a:rPr lang="en-US" dirty="0" smtClean="0"/>
              <a:t>Preliminary Restoration Plan completed for barrier and trap project. Includes improvements to weir and construction of permanent traps.</a:t>
            </a:r>
          </a:p>
          <a:p>
            <a:pPr lvl="1"/>
            <a:r>
              <a:rPr lang="en-US" dirty="0" smtClean="0"/>
              <a:t>Draft Feasibility Study to be submitted this fall. Next steps include Detailed Design pending funding availability.</a:t>
            </a:r>
          </a:p>
        </p:txBody>
      </p:sp>
    </p:spTree>
    <p:extLst>
      <p:ext uri="{BB962C8B-B14F-4D97-AF65-F5344CB8AC3E}">
        <p14:creationId xmlns:p14="http://schemas.microsoft.com/office/powerpoint/2010/main" val="400676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kes template">
  <a:themeElements>
    <a:clrScheme name="dark lakes template 9">
      <a:dk1>
        <a:srgbClr val="CCECFF"/>
      </a:dk1>
      <a:lt1>
        <a:srgbClr val="FFFFFF"/>
      </a:lt1>
      <a:dk2>
        <a:srgbClr val="FFFFCC"/>
      </a:dk2>
      <a:lt2>
        <a:srgbClr val="FFFFFF"/>
      </a:lt2>
      <a:accent1>
        <a:srgbClr val="3399FF"/>
      </a:accent1>
      <a:accent2>
        <a:srgbClr val="3399FF"/>
      </a:accent2>
      <a:accent3>
        <a:srgbClr val="FFFFFF"/>
      </a:accent3>
      <a:accent4>
        <a:srgbClr val="AEC9DA"/>
      </a:accent4>
      <a:accent5>
        <a:srgbClr val="ADCAFF"/>
      </a:accent5>
      <a:accent6>
        <a:srgbClr val="2D8AE7"/>
      </a:accent6>
      <a:hlink>
        <a:srgbClr val="CCCCFF"/>
      </a:hlink>
      <a:folHlink>
        <a:srgbClr val="B2B2B2"/>
      </a:folHlink>
    </a:clrScheme>
    <a:fontScheme name="dark lake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rk lakes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lak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lakes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lakes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lakes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lakes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lakes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lakes template 8">
        <a:dk1>
          <a:srgbClr val="CCECFF"/>
        </a:dk1>
        <a:lt1>
          <a:srgbClr val="FFFFFF"/>
        </a:lt1>
        <a:dk2>
          <a:srgbClr val="FFFFCC"/>
        </a:dk2>
        <a:lt2>
          <a:srgbClr val="969696"/>
        </a:lt2>
        <a:accent1>
          <a:srgbClr val="3399FF"/>
        </a:accent1>
        <a:accent2>
          <a:srgbClr val="3399FF"/>
        </a:accent2>
        <a:accent3>
          <a:srgbClr val="FFFFFF"/>
        </a:accent3>
        <a:accent4>
          <a:srgbClr val="AEC9DA"/>
        </a:accent4>
        <a:accent5>
          <a:srgbClr val="ADCAFF"/>
        </a:accent5>
        <a:accent6>
          <a:srgbClr val="2D8A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lakes template 9">
        <a:dk1>
          <a:srgbClr val="CCECFF"/>
        </a:dk1>
        <a:lt1>
          <a:srgbClr val="FFFFFF"/>
        </a:lt1>
        <a:dk2>
          <a:srgbClr val="FFFFCC"/>
        </a:dk2>
        <a:lt2>
          <a:srgbClr val="FFFFFF"/>
        </a:lt2>
        <a:accent1>
          <a:srgbClr val="3399FF"/>
        </a:accent1>
        <a:accent2>
          <a:srgbClr val="3399FF"/>
        </a:accent2>
        <a:accent3>
          <a:srgbClr val="FFFFFF"/>
        </a:accent3>
        <a:accent4>
          <a:srgbClr val="AEC9DA"/>
        </a:accent4>
        <a:accent5>
          <a:srgbClr val="ADCAFF"/>
        </a:accent5>
        <a:accent6>
          <a:srgbClr val="2D8A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</TotalTime>
  <Words>1119</Words>
  <Application>Microsoft Office PowerPoint</Application>
  <PresentationFormat>On-screen Show (4:3)</PresentationFormat>
  <Paragraphs>127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lakes template</vt:lpstr>
      <vt:lpstr>Image</vt:lpstr>
      <vt:lpstr>2018 Report on Sea Lamprey Control in the Lake Michigan Basin</vt:lpstr>
      <vt:lpstr>Fish Community Objectives</vt:lpstr>
      <vt:lpstr>Fish Community Objectives</vt:lpstr>
      <vt:lpstr>Lampricide Control</vt:lpstr>
      <vt:lpstr>Lampricide Control</vt:lpstr>
      <vt:lpstr>Larval Assessment</vt:lpstr>
      <vt:lpstr>Larval Assessment</vt:lpstr>
      <vt:lpstr>Alternative Control and Evaluation</vt:lpstr>
      <vt:lpstr>Little Manistee River</vt:lpstr>
      <vt:lpstr>Boardman River / FishPass</vt:lpstr>
      <vt:lpstr>Manistique River-Barrier Repair</vt:lpstr>
      <vt:lpstr>Grand River-6th Street Dam</vt:lpstr>
      <vt:lpstr>Adult Assessment</vt:lpstr>
      <vt:lpstr> Adult Index </vt:lpstr>
      <vt:lpstr>Juvenile Assessment</vt:lpstr>
      <vt:lpstr>Wounding Rates</vt:lpstr>
      <vt:lpstr>Lake Trout CPE</vt:lpstr>
      <vt:lpstr>Risk Management</vt:lpstr>
      <vt:lpstr>Other Activities</vt:lpstr>
      <vt:lpstr>2019 Plans Lampricide control</vt:lpstr>
      <vt:lpstr>2019 Plans Larval / Adult assessment</vt:lpstr>
      <vt:lpstr>2019 Plans Risk Management</vt:lpstr>
      <vt:lpstr>2019 Plans Other activities</vt:lpstr>
      <vt:lpstr>Maximum Larval Sea Lamprey Estimates in Lake Huron Streams, 1995-2012 </vt:lpstr>
      <vt:lpstr>Questions?</vt:lpstr>
    </vt:vector>
  </TitlesOfParts>
  <Company>U.S. Fish &amp; Wildlife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Lamprey Control Program 2016 Update</dc:title>
  <dc:creator>Grunder, Scott Anthony</dc:creator>
  <cp:lastModifiedBy>Grunder, Scott A</cp:lastModifiedBy>
  <cp:revision>179</cp:revision>
  <dcterms:created xsi:type="dcterms:W3CDTF">2016-07-06T12:23:31Z</dcterms:created>
  <dcterms:modified xsi:type="dcterms:W3CDTF">2019-03-22T15:41:55Z</dcterms:modified>
</cp:coreProperties>
</file>